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6" r:id="rId7"/>
    <p:sldId id="261" r:id="rId8"/>
    <p:sldId id="262" r:id="rId9"/>
    <p:sldId id="269" r:id="rId10"/>
    <p:sldId id="268" r:id="rId11"/>
    <p:sldId id="264" r:id="rId12"/>
    <p:sldId id="26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31DDCB-10EF-4416-9371-2D6537FBEF0A}" v="18" dt="2021-05-31T16:51:41.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0" d="100"/>
          <a:sy n="70" d="100"/>
        </p:scale>
        <p:origin x="466" y="173"/>
      </p:cViewPr>
      <p:guideLst/>
    </p:cSldViewPr>
  </p:slideViewPr>
  <p:notesTextViewPr>
    <p:cViewPr>
      <p:scale>
        <a:sx n="1" d="1"/>
        <a:sy n="1" d="1"/>
      </p:scale>
      <p:origin x="0" y="0"/>
    </p:cViewPr>
  </p:notesText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FF31DDCB-10EF-4416-9371-2D6537FBEF0A}"/>
    <pc:docChg chg="undo custSel modSld">
      <pc:chgData name="EunJung Jung" userId="248185fc106a8be5" providerId="LiveId" clId="{FF31DDCB-10EF-4416-9371-2D6537FBEF0A}" dt="2021-05-31T16:51:41.424" v="48"/>
      <pc:docMkLst>
        <pc:docMk/>
      </pc:docMkLst>
      <pc:sldChg chg="addSp delSp modSp mod delAnim modAnim modNotesTx">
        <pc:chgData name="EunJung Jung" userId="248185fc106a8be5" providerId="LiveId" clId="{FF31DDCB-10EF-4416-9371-2D6537FBEF0A}" dt="2021-05-31T16:40:33.037" v="11" actId="20577"/>
        <pc:sldMkLst>
          <pc:docMk/>
          <pc:sldMk cId="1795017870" sldId="256"/>
        </pc:sldMkLst>
        <pc:picChg chg="del">
          <ac:chgData name="EunJung Jung" userId="248185fc106a8be5" providerId="LiveId" clId="{FF31DDCB-10EF-4416-9371-2D6537FBEF0A}" dt="2021-05-30T17:49:56.683" v="0" actId="478"/>
          <ac:picMkLst>
            <pc:docMk/>
            <pc:sldMk cId="1795017870" sldId="256"/>
            <ac:picMk id="3" creationId="{807A9E66-617D-4B7A-9A7F-48EC9214E690}"/>
          </ac:picMkLst>
        </pc:picChg>
        <pc:picChg chg="add mod">
          <ac:chgData name="EunJung Jung" userId="248185fc106a8be5" providerId="LiveId" clId="{FF31DDCB-10EF-4416-9371-2D6537FBEF0A}" dt="2021-05-31T16:40:03.637" v="8" actId="1076"/>
          <ac:picMkLst>
            <pc:docMk/>
            <pc:sldMk cId="1795017870" sldId="256"/>
            <ac:picMk id="4" creationId="{2BC04477-A906-4508-903D-7CD8D07BE33C}"/>
          </ac:picMkLst>
        </pc:picChg>
      </pc:sldChg>
      <pc:sldChg chg="modSp mod modNotesTx">
        <pc:chgData name="EunJung Jung" userId="248185fc106a8be5" providerId="LiveId" clId="{FF31DDCB-10EF-4416-9371-2D6537FBEF0A}" dt="2021-05-31T16:40:53.494" v="15" actId="20577"/>
        <pc:sldMkLst>
          <pc:docMk/>
          <pc:sldMk cId="1026568829" sldId="257"/>
        </pc:sldMkLst>
        <pc:picChg chg="mod">
          <ac:chgData name="EunJung Jung" userId="248185fc106a8be5" providerId="LiveId" clId="{FF31DDCB-10EF-4416-9371-2D6537FBEF0A}" dt="2021-05-31T16:40:43.157" v="12" actId="1076"/>
          <ac:picMkLst>
            <pc:docMk/>
            <pc:sldMk cId="1026568829" sldId="257"/>
            <ac:picMk id="4" creationId="{748E4F2E-0835-4D08-8E84-1F022DE78EDE}"/>
          </ac:picMkLst>
        </pc:picChg>
      </pc:sldChg>
      <pc:sldChg chg="modSp mod modNotesTx">
        <pc:chgData name="EunJung Jung" userId="248185fc106a8be5" providerId="LiveId" clId="{FF31DDCB-10EF-4416-9371-2D6537FBEF0A}" dt="2021-05-31T16:41:19.835" v="17" actId="1076"/>
        <pc:sldMkLst>
          <pc:docMk/>
          <pc:sldMk cId="4209190652" sldId="258"/>
        </pc:sldMkLst>
        <pc:picChg chg="mod">
          <ac:chgData name="EunJung Jung" userId="248185fc106a8be5" providerId="LiveId" clId="{FF31DDCB-10EF-4416-9371-2D6537FBEF0A}" dt="2021-05-31T16:41:19.835" v="17" actId="1076"/>
          <ac:picMkLst>
            <pc:docMk/>
            <pc:sldMk cId="4209190652" sldId="258"/>
            <ac:picMk id="3" creationId="{1F9DA4E2-76AA-41D8-8D61-93B6C48086CD}"/>
          </ac:picMkLst>
        </pc:picChg>
      </pc:sldChg>
      <pc:sldChg chg="delSp modSp mod delAnim modNotesTx">
        <pc:chgData name="EunJung Jung" userId="248185fc106a8be5" providerId="LiveId" clId="{FF31DDCB-10EF-4416-9371-2D6537FBEF0A}" dt="2021-05-31T16:41:45.842" v="21" actId="20577"/>
        <pc:sldMkLst>
          <pc:docMk/>
          <pc:sldMk cId="1513706860" sldId="259"/>
        </pc:sldMkLst>
        <pc:picChg chg="del">
          <ac:chgData name="EunJung Jung" userId="248185fc106a8be5" providerId="LiveId" clId="{FF31DDCB-10EF-4416-9371-2D6537FBEF0A}" dt="2021-05-30T17:51:17.387" v="2" actId="478"/>
          <ac:picMkLst>
            <pc:docMk/>
            <pc:sldMk cId="1513706860" sldId="259"/>
            <ac:picMk id="4" creationId="{5E4A4B89-F248-46E8-919A-C05B90B45E17}"/>
          </ac:picMkLst>
        </pc:picChg>
        <pc:picChg chg="mod">
          <ac:chgData name="EunJung Jung" userId="248185fc106a8be5" providerId="LiveId" clId="{FF31DDCB-10EF-4416-9371-2D6537FBEF0A}" dt="2021-05-31T16:41:40.974" v="18" actId="1076"/>
          <ac:picMkLst>
            <pc:docMk/>
            <pc:sldMk cId="1513706860" sldId="259"/>
            <ac:picMk id="7" creationId="{DB7A749D-A58E-4CEB-A2F0-B9FD3BCA8107}"/>
          </ac:picMkLst>
        </pc:picChg>
      </pc:sldChg>
      <pc:sldChg chg="delSp modSp mod delAnim modNotesTx">
        <pc:chgData name="EunJung Jung" userId="248185fc106a8be5" providerId="LiveId" clId="{FF31DDCB-10EF-4416-9371-2D6537FBEF0A}" dt="2021-05-31T16:42:29.066" v="23" actId="1076"/>
        <pc:sldMkLst>
          <pc:docMk/>
          <pc:sldMk cId="2075260504" sldId="260"/>
        </pc:sldMkLst>
        <pc:picChg chg="del">
          <ac:chgData name="EunJung Jung" userId="248185fc106a8be5" providerId="LiveId" clId="{FF31DDCB-10EF-4416-9371-2D6537FBEF0A}" dt="2021-05-30T17:52:31.706" v="3" actId="478"/>
          <ac:picMkLst>
            <pc:docMk/>
            <pc:sldMk cId="2075260504" sldId="260"/>
            <ac:picMk id="4" creationId="{C3CC381D-77A1-4F9C-ACC2-0BD3138A090B}"/>
          </ac:picMkLst>
        </pc:picChg>
        <pc:picChg chg="mod">
          <ac:chgData name="EunJung Jung" userId="248185fc106a8be5" providerId="LiveId" clId="{FF31DDCB-10EF-4416-9371-2D6537FBEF0A}" dt="2021-05-31T16:42:29.066" v="23" actId="1076"/>
          <ac:picMkLst>
            <pc:docMk/>
            <pc:sldMk cId="2075260504" sldId="260"/>
            <ac:picMk id="6" creationId="{4DFA1615-BD7D-41A5-B57D-B4185B35B3A1}"/>
          </ac:picMkLst>
        </pc:picChg>
      </pc:sldChg>
      <pc:sldChg chg="delSp modSp mod delAnim modNotesTx">
        <pc:chgData name="EunJung Jung" userId="248185fc106a8be5" providerId="LiveId" clId="{FF31DDCB-10EF-4416-9371-2D6537FBEF0A}" dt="2021-05-31T16:43:20.717" v="29" actId="1076"/>
        <pc:sldMkLst>
          <pc:docMk/>
          <pc:sldMk cId="3615681291" sldId="261"/>
        </pc:sldMkLst>
        <pc:picChg chg="del">
          <ac:chgData name="EunJung Jung" userId="248185fc106a8be5" providerId="LiveId" clId="{FF31DDCB-10EF-4416-9371-2D6537FBEF0A}" dt="2021-05-30T17:55:46.914" v="4" actId="478"/>
          <ac:picMkLst>
            <pc:docMk/>
            <pc:sldMk cId="3615681291" sldId="261"/>
            <ac:picMk id="7" creationId="{9CC6829A-551C-4C68-B1F8-40B5120E6A97}"/>
          </ac:picMkLst>
        </pc:picChg>
        <pc:picChg chg="mod">
          <ac:chgData name="EunJung Jung" userId="248185fc106a8be5" providerId="LiveId" clId="{FF31DDCB-10EF-4416-9371-2D6537FBEF0A}" dt="2021-05-31T16:43:20.717" v="29" actId="1076"/>
          <ac:picMkLst>
            <pc:docMk/>
            <pc:sldMk cId="3615681291" sldId="261"/>
            <ac:picMk id="8" creationId="{310DA14D-7DA7-41AA-87FF-E92C048CAA9D}"/>
          </ac:picMkLst>
        </pc:picChg>
      </pc:sldChg>
      <pc:sldChg chg="modSp mod modNotesTx">
        <pc:chgData name="EunJung Jung" userId="248185fc106a8be5" providerId="LiveId" clId="{FF31DDCB-10EF-4416-9371-2D6537FBEF0A}" dt="2021-05-31T16:43:42.553" v="33" actId="20577"/>
        <pc:sldMkLst>
          <pc:docMk/>
          <pc:sldMk cId="1527907635" sldId="262"/>
        </pc:sldMkLst>
        <pc:picChg chg="mod">
          <ac:chgData name="EunJung Jung" userId="248185fc106a8be5" providerId="LiveId" clId="{FF31DDCB-10EF-4416-9371-2D6537FBEF0A}" dt="2021-05-31T16:43:29.410" v="30" actId="1076"/>
          <ac:picMkLst>
            <pc:docMk/>
            <pc:sldMk cId="1527907635" sldId="262"/>
            <ac:picMk id="5" creationId="{469770A7-3DAD-46C6-BF76-E3285EF1DC09}"/>
          </ac:picMkLst>
        </pc:picChg>
      </pc:sldChg>
      <pc:sldChg chg="modSp mod modNotesTx">
        <pc:chgData name="EunJung Jung" userId="248185fc106a8be5" providerId="LiveId" clId="{FF31DDCB-10EF-4416-9371-2D6537FBEF0A}" dt="2021-05-31T16:45:09.632" v="47" actId="20577"/>
        <pc:sldMkLst>
          <pc:docMk/>
          <pc:sldMk cId="3217804835" sldId="263"/>
        </pc:sldMkLst>
        <pc:picChg chg="mod">
          <ac:chgData name="EunJung Jung" userId="248185fc106a8be5" providerId="LiveId" clId="{FF31DDCB-10EF-4416-9371-2D6537FBEF0A}" dt="2021-05-31T16:44:59.363" v="44" actId="1076"/>
          <ac:picMkLst>
            <pc:docMk/>
            <pc:sldMk cId="3217804835" sldId="263"/>
            <ac:picMk id="4" creationId="{9E6A2F76-3829-4DD8-9B21-1C3D0D3821FC}"/>
          </ac:picMkLst>
        </pc:picChg>
      </pc:sldChg>
      <pc:sldChg chg="delSp modSp mod delAnim modNotesTx">
        <pc:chgData name="EunJung Jung" userId="248185fc106a8be5" providerId="LiveId" clId="{FF31DDCB-10EF-4416-9371-2D6537FBEF0A}" dt="2021-05-31T16:44:50.884" v="43" actId="20577"/>
        <pc:sldMkLst>
          <pc:docMk/>
          <pc:sldMk cId="3231598367" sldId="264"/>
        </pc:sldMkLst>
        <pc:picChg chg="del">
          <ac:chgData name="EunJung Jung" userId="248185fc106a8be5" providerId="LiveId" clId="{FF31DDCB-10EF-4416-9371-2D6537FBEF0A}" dt="2021-05-30T17:59:20.728" v="5" actId="478"/>
          <ac:picMkLst>
            <pc:docMk/>
            <pc:sldMk cId="3231598367" sldId="264"/>
            <ac:picMk id="4" creationId="{CC36918B-22B0-4256-8DE4-8A24B1325B01}"/>
          </ac:picMkLst>
        </pc:picChg>
        <pc:picChg chg="mod">
          <ac:chgData name="EunJung Jung" userId="248185fc106a8be5" providerId="LiveId" clId="{FF31DDCB-10EF-4416-9371-2D6537FBEF0A}" dt="2021-05-31T16:44:39.747" v="40" actId="1076"/>
          <ac:picMkLst>
            <pc:docMk/>
            <pc:sldMk cId="3231598367" sldId="264"/>
            <ac:picMk id="5" creationId="{8615F70A-C1D3-4EF9-925B-13B18655B0BA}"/>
          </ac:picMkLst>
        </pc:picChg>
      </pc:sldChg>
      <pc:sldChg chg="modSp mod modNotesTx">
        <pc:chgData name="EunJung Jung" userId="248185fc106a8be5" providerId="LiveId" clId="{FF31DDCB-10EF-4416-9371-2D6537FBEF0A}" dt="2021-05-31T16:42:56.837" v="25"/>
        <pc:sldMkLst>
          <pc:docMk/>
          <pc:sldMk cId="1745790094" sldId="266"/>
        </pc:sldMkLst>
        <pc:picChg chg="mod">
          <ac:chgData name="EunJung Jung" userId="248185fc106a8be5" providerId="LiveId" clId="{FF31DDCB-10EF-4416-9371-2D6537FBEF0A}" dt="2021-05-31T16:42:39.289" v="24" actId="1076"/>
          <ac:picMkLst>
            <pc:docMk/>
            <pc:sldMk cId="1745790094" sldId="266"/>
            <ac:picMk id="3" creationId="{680CA5C2-45B5-4C0E-9698-0DA7D969F011}"/>
          </ac:picMkLst>
        </pc:picChg>
      </pc:sldChg>
      <pc:sldChg chg="modSp mod modNotesTx">
        <pc:chgData name="EunJung Jung" userId="248185fc106a8be5" providerId="LiveId" clId="{FF31DDCB-10EF-4416-9371-2D6537FBEF0A}" dt="2021-05-31T16:44:29.208" v="39"/>
        <pc:sldMkLst>
          <pc:docMk/>
          <pc:sldMk cId="1798874027" sldId="268"/>
        </pc:sldMkLst>
        <pc:picChg chg="mod">
          <ac:chgData name="EunJung Jung" userId="248185fc106a8be5" providerId="LiveId" clId="{FF31DDCB-10EF-4416-9371-2D6537FBEF0A}" dt="2021-05-31T16:44:20.251" v="38" actId="1076"/>
          <ac:picMkLst>
            <pc:docMk/>
            <pc:sldMk cId="1798874027" sldId="268"/>
            <ac:picMk id="3" creationId="{E4C2D8A7-F581-4F5E-999C-D53DECF592C2}"/>
          </ac:picMkLst>
        </pc:picChg>
      </pc:sldChg>
      <pc:sldChg chg="modSp mod modAnim modNotesTx">
        <pc:chgData name="EunJung Jung" userId="248185fc106a8be5" providerId="LiveId" clId="{FF31DDCB-10EF-4416-9371-2D6537FBEF0A}" dt="2021-05-31T16:51:41.424" v="48"/>
        <pc:sldMkLst>
          <pc:docMk/>
          <pc:sldMk cId="3767182128" sldId="269"/>
        </pc:sldMkLst>
        <pc:picChg chg="mod">
          <ac:chgData name="EunJung Jung" userId="248185fc106a8be5" providerId="LiveId" clId="{FF31DDCB-10EF-4416-9371-2D6537FBEF0A}" dt="2021-05-31T16:43:52.362" v="34" actId="1076"/>
          <ac:picMkLst>
            <pc:docMk/>
            <pc:sldMk cId="3767182128" sldId="269"/>
            <ac:picMk id="3" creationId="{63A30945-58D7-40FF-BB57-D47C0CD3B16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96A8E-A0DA-48A9-A302-0E8F02BA08D0}" type="datetimeFigureOut">
              <a:rPr lang="en-US" smtClean="0"/>
              <a:t>5/31/2021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1E160D-5BFB-4EB2-81FD-A575A34D964F}" type="slidenum">
              <a:rPr lang="en-US" smtClean="0"/>
              <a:t>‹#›</a:t>
            </a:fld>
            <a:endParaRPr lang="en-US"/>
          </a:p>
        </p:txBody>
      </p:sp>
    </p:spTree>
    <p:extLst>
      <p:ext uri="{BB962C8B-B14F-4D97-AF65-F5344CB8AC3E}">
        <p14:creationId xmlns:p14="http://schemas.microsoft.com/office/powerpoint/2010/main" val="3414271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한인 이민사</a:t>
            </a:r>
            <a:endParaRPr lang="ko-KR" altLang="en-US" b="0" dirty="0">
              <a:effectLst/>
            </a:endParaRPr>
          </a:p>
          <a:p>
            <a:pPr rtl="0"/>
            <a:r>
              <a:rPr lang="en-US" sz="1800" b="0" i="0" u="none" strike="noStrike" dirty="0">
                <a:solidFill>
                  <a:srgbClr val="202124"/>
                </a:solidFill>
                <a:effectLst/>
                <a:latin typeface="Arial" panose="020B0604020202020204" pitchFamily="34" charset="0"/>
              </a:rPr>
              <a:t>Korean immigration history</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1</a:t>
            </a:fld>
            <a:endParaRPr lang="en-US"/>
          </a:p>
        </p:txBody>
      </p:sp>
    </p:spTree>
    <p:extLst>
      <p:ext uri="{BB962C8B-B14F-4D97-AF65-F5344CB8AC3E}">
        <p14:creationId xmlns:p14="http://schemas.microsoft.com/office/powerpoint/2010/main" val="3557709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These are pictures of Korean language schools set up by Koreans who moved to Hawaii.</a:t>
            </a:r>
            <a:endParaRPr lang="en-US" dirty="0"/>
          </a:p>
        </p:txBody>
      </p:sp>
      <p:sp>
        <p:nvSpPr>
          <p:cNvPr id="4" name="Slide Number Placeholder 3"/>
          <p:cNvSpPr>
            <a:spLocks noGrp="1"/>
          </p:cNvSpPr>
          <p:nvPr>
            <p:ph type="sldNum" sz="quarter" idx="5"/>
          </p:nvPr>
        </p:nvSpPr>
        <p:spPr/>
        <p:txBody>
          <a:bodyPr/>
          <a:lstStyle/>
          <a:p>
            <a:fld id="{371E160D-5BFB-4EB2-81FD-A575A34D964F}" type="slidenum">
              <a:rPr lang="en-US" smtClean="0"/>
              <a:t>10</a:t>
            </a:fld>
            <a:endParaRPr lang="en-US"/>
          </a:p>
        </p:txBody>
      </p:sp>
    </p:spTree>
    <p:extLst>
      <p:ext uri="{BB962C8B-B14F-4D97-AF65-F5344CB8AC3E}">
        <p14:creationId xmlns:p14="http://schemas.microsoft.com/office/powerpoint/2010/main" val="2753209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After the first wave of Korean immigration to Hawaii, Korean wives of American soldiers and Korean war orphans adopted by American families, all immigrated to the United States. This is called the second wave of Korean immigration. As the immigration control law was removed, after 1965, Korean immigration has become more active. This is the third wave of Korean immigration.</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11</a:t>
            </a:fld>
            <a:endParaRPr lang="en-US"/>
          </a:p>
        </p:txBody>
      </p:sp>
    </p:spTree>
    <p:extLst>
      <p:ext uri="{BB962C8B-B14F-4D97-AF65-F5344CB8AC3E}">
        <p14:creationId xmlns:p14="http://schemas.microsoft.com/office/powerpoint/2010/main" val="3346363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early Korean immigrants included migrants that worked in Hawaiian sugar cane fields, migrants from Hawaii to the mainland, and migrants who fled for political purposes. Immigration was mainly caused by economic and political problems. </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12</a:t>
            </a:fld>
            <a:endParaRPr lang="en-US"/>
          </a:p>
        </p:txBody>
      </p:sp>
    </p:spTree>
    <p:extLst>
      <p:ext uri="{BB962C8B-B14F-4D97-AF65-F5344CB8AC3E}">
        <p14:creationId xmlns:p14="http://schemas.microsoft.com/office/powerpoint/2010/main" val="808187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Have you ever heard about the history of Korean immigration to other countries? Before looking at Korean immigration, let's take a look at the immigration of other ethnicities. The United States is a country where immigrants from various countries live together. They are pictures of Italians and Irish immigrants in the United States.</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2</a:t>
            </a:fld>
            <a:endParaRPr lang="en-US"/>
          </a:p>
        </p:txBody>
      </p:sp>
    </p:spTree>
    <p:extLst>
      <p:ext uri="{BB962C8B-B14F-4D97-AF65-F5344CB8AC3E}">
        <p14:creationId xmlns:p14="http://schemas.microsoft.com/office/powerpoint/2010/main" val="1053912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This is a picture of Pilgrims, who immigrated from England to North America, celebrating their first Thanksgiving. What do you see?</a:t>
            </a:r>
            <a:endParaRPr lang="en-US" dirty="0"/>
          </a:p>
        </p:txBody>
      </p:sp>
      <p:sp>
        <p:nvSpPr>
          <p:cNvPr id="4" name="Slide Number Placeholder 3"/>
          <p:cNvSpPr>
            <a:spLocks noGrp="1"/>
          </p:cNvSpPr>
          <p:nvPr>
            <p:ph type="sldNum" sz="quarter" idx="5"/>
          </p:nvPr>
        </p:nvSpPr>
        <p:spPr/>
        <p:txBody>
          <a:bodyPr/>
          <a:lstStyle/>
          <a:p>
            <a:fld id="{371E160D-5BFB-4EB2-81FD-A575A34D964F}" type="slidenum">
              <a:rPr lang="en-US" smtClean="0"/>
              <a:t>3</a:t>
            </a:fld>
            <a:endParaRPr lang="en-US"/>
          </a:p>
        </p:txBody>
      </p:sp>
    </p:spTree>
    <p:extLst>
      <p:ext uri="{BB962C8B-B14F-4D97-AF65-F5344CB8AC3E}">
        <p14:creationId xmlns:p14="http://schemas.microsoft.com/office/powerpoint/2010/main" val="757336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In order to know about Korean immigration that began in the 19th century, it is necessary to find out the situation of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at that time. Let’s look at the </a:t>
            </a:r>
            <a:r>
              <a:rPr lang="ko-KR" altLang="en-US" sz="1800" b="0" i="0" u="none" strike="noStrike" dirty="0">
                <a:solidFill>
                  <a:srgbClr val="202124"/>
                </a:solidFill>
                <a:effectLst/>
                <a:latin typeface="Arial" panose="020B0604020202020204" pitchFamily="34" charset="0"/>
              </a:rPr>
              <a:t>동학 </a:t>
            </a:r>
            <a:r>
              <a:rPr lang="en-US" sz="1800" b="0" i="0" u="none" strike="noStrike" dirty="0">
                <a:solidFill>
                  <a:srgbClr val="202124"/>
                </a:solidFill>
                <a:effectLst/>
                <a:latin typeface="Arial" panose="020B0604020202020204" pitchFamily="34" charset="0"/>
              </a:rPr>
              <a:t>peasant Movement and the </a:t>
            </a:r>
            <a:r>
              <a:rPr lang="ko-KR" altLang="en-US" sz="1800" b="0" i="0" u="none" strike="noStrike" dirty="0">
                <a:solidFill>
                  <a:srgbClr val="202124"/>
                </a:solidFill>
                <a:effectLst/>
                <a:latin typeface="Arial" panose="020B0604020202020204" pitchFamily="34" charset="0"/>
              </a:rPr>
              <a:t>강화 </a:t>
            </a:r>
            <a:r>
              <a:rPr lang="en-US" sz="1800" b="0" i="0" u="none" strike="noStrike" dirty="0">
                <a:solidFill>
                  <a:srgbClr val="202124"/>
                </a:solidFill>
                <a:effectLst/>
                <a:latin typeface="Arial" panose="020B0604020202020204" pitchFamily="34" charset="0"/>
              </a:rPr>
              <a:t>Treaty.</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4</a:t>
            </a:fld>
            <a:endParaRPr lang="en-US"/>
          </a:p>
        </p:txBody>
      </p:sp>
    </p:spTree>
    <p:extLst>
      <p:ext uri="{BB962C8B-B14F-4D97-AF65-F5344CB8AC3E}">
        <p14:creationId xmlns:p14="http://schemas.microsoft.com/office/powerpoint/2010/main" val="1600423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In the late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Dynasty,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people started the </a:t>
            </a:r>
            <a:r>
              <a:rPr lang="ko-KR" altLang="en-US" sz="1800" b="0" i="0" u="none" strike="noStrike" dirty="0">
                <a:solidFill>
                  <a:srgbClr val="202124"/>
                </a:solidFill>
                <a:effectLst/>
                <a:latin typeface="Arial" panose="020B0604020202020204" pitchFamily="34" charset="0"/>
              </a:rPr>
              <a:t>동학 </a:t>
            </a:r>
            <a:r>
              <a:rPr lang="en-US" sz="1800" b="0" i="0" u="none" strike="noStrike" dirty="0">
                <a:solidFill>
                  <a:srgbClr val="202124"/>
                </a:solidFill>
                <a:effectLst/>
                <a:latin typeface="Arial" panose="020B0604020202020204" pitchFamily="34" charset="0"/>
              </a:rPr>
              <a:t>Peasant Movement because they were dissatisfied with the incompetent government and government officials who were only building their own wealth. Another cause was unwelcomed interference from China and Japan. However, </a:t>
            </a:r>
            <a:r>
              <a:rPr lang="ko-KR" altLang="en-US" sz="1800" b="0" i="0" u="none" strike="noStrike" dirty="0">
                <a:solidFill>
                  <a:srgbClr val="202124"/>
                </a:solidFill>
                <a:effectLst/>
                <a:latin typeface="Arial" panose="020B0604020202020204" pitchFamily="34" charset="0"/>
              </a:rPr>
              <a:t>동학 </a:t>
            </a:r>
            <a:r>
              <a:rPr lang="en-US" sz="1800" b="0" i="0" u="none" strike="noStrike" dirty="0">
                <a:solidFill>
                  <a:srgbClr val="202124"/>
                </a:solidFill>
                <a:effectLst/>
                <a:latin typeface="Arial" panose="020B0604020202020204" pitchFamily="34" charset="0"/>
              </a:rPr>
              <a:t>Peasant Movement was suppressed by Japan and the government, and interference from other countries became more severe. Also,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signed the </a:t>
            </a:r>
            <a:r>
              <a:rPr lang="ko-KR" altLang="en-US" sz="1800" b="0" i="0" u="none" strike="noStrike" dirty="0">
                <a:solidFill>
                  <a:srgbClr val="202124"/>
                </a:solidFill>
                <a:effectLst/>
                <a:latin typeface="Arial" panose="020B0604020202020204" pitchFamily="34" charset="0"/>
              </a:rPr>
              <a:t>강화 </a:t>
            </a:r>
            <a:r>
              <a:rPr lang="en-US" sz="1800" b="0" i="0" u="none" strike="noStrike" dirty="0">
                <a:solidFill>
                  <a:srgbClr val="202124"/>
                </a:solidFill>
                <a:effectLst/>
                <a:latin typeface="Arial" panose="020B0604020202020204" pitchFamily="34" charset="0"/>
              </a:rPr>
              <a:t>Treaty with Japan, which was an unequal treaty for Korea. After that, Japan won both the Sino-Japanese War and the Russo-Japanese War, and Japan invaded Korea.</a:t>
            </a:r>
            <a:endParaRPr lang="en-US" dirty="0"/>
          </a:p>
        </p:txBody>
      </p:sp>
      <p:sp>
        <p:nvSpPr>
          <p:cNvPr id="4" name="Slide Number Placeholder 3"/>
          <p:cNvSpPr>
            <a:spLocks noGrp="1"/>
          </p:cNvSpPr>
          <p:nvPr>
            <p:ph type="sldNum" sz="quarter" idx="5"/>
          </p:nvPr>
        </p:nvSpPr>
        <p:spPr/>
        <p:txBody>
          <a:bodyPr/>
          <a:lstStyle/>
          <a:p>
            <a:fld id="{371E160D-5BFB-4EB2-81FD-A575A34D964F}" type="slidenum">
              <a:rPr lang="en-US" smtClean="0"/>
              <a:t>5</a:t>
            </a:fld>
            <a:endParaRPr lang="en-US"/>
          </a:p>
        </p:txBody>
      </p:sp>
    </p:spTree>
    <p:extLst>
      <p:ext uri="{BB962C8B-B14F-4D97-AF65-F5344CB8AC3E}">
        <p14:creationId xmlns:p14="http://schemas.microsoft.com/office/powerpoint/2010/main" val="3473985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In the middle of the 19th century, people’s situation in  Korea got worse and this made people consider immigration. Immigration to China had already occurred, and some people started to immigrate to Hawaii, USA. This was the first wave of Korean immigration to the USA. It is represented as the blue arrows on the bottom line of this timeline. As explained before, Korean immigration began with the difficulties of Korean people. After the liberation of Korea from Japan, through the Korean War, many Korean wives of American soldiers and Korean war orphans adopted by American families immigrated to the USA. This is represented by a purple arrow. This is the second wave of Korean immigration. The annual number of Korean immigrants started increasing in 1965 until now. This is the third wave of Korean immigration. These Korean immigrants are white-collar workers and students who voluntarily moved to America. It is represented by the green arrows on the right side.</a:t>
            </a:r>
            <a:endParaRPr lang="en-US" dirty="0"/>
          </a:p>
        </p:txBody>
      </p:sp>
      <p:sp>
        <p:nvSpPr>
          <p:cNvPr id="4" name="Slide Number Placeholder 3"/>
          <p:cNvSpPr>
            <a:spLocks noGrp="1"/>
          </p:cNvSpPr>
          <p:nvPr>
            <p:ph type="sldNum" sz="quarter" idx="5"/>
          </p:nvPr>
        </p:nvSpPr>
        <p:spPr/>
        <p:txBody>
          <a:bodyPr/>
          <a:lstStyle/>
          <a:p>
            <a:fld id="{371E160D-5BFB-4EB2-81FD-A575A34D964F}" type="slidenum">
              <a:rPr lang="en-US" smtClean="0"/>
              <a:t>6</a:t>
            </a:fld>
            <a:endParaRPr lang="en-US"/>
          </a:p>
        </p:txBody>
      </p:sp>
    </p:spTree>
    <p:extLst>
      <p:ext uri="{BB962C8B-B14F-4D97-AF65-F5344CB8AC3E}">
        <p14:creationId xmlns:p14="http://schemas.microsoft.com/office/powerpoint/2010/main" val="486754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In September 1883, the first Korean diplomats, </a:t>
            </a:r>
            <a:r>
              <a:rPr lang="ko-KR" altLang="en-US" sz="1800" b="0" i="0" u="none" strike="noStrike" dirty="0" err="1">
                <a:solidFill>
                  <a:srgbClr val="202124"/>
                </a:solidFill>
                <a:effectLst/>
                <a:latin typeface="Arial" panose="020B0604020202020204" pitchFamily="34" charset="0"/>
              </a:rPr>
              <a:t>보빙사</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was dispatched to the United States. </a:t>
            </a:r>
            <a:endParaRPr lang="en-US" b="0" dirty="0">
              <a:effectLst/>
            </a:endParaRPr>
          </a:p>
          <a:p>
            <a:pPr rtl="0"/>
            <a:r>
              <a:rPr lang="en-US" sz="1800" b="0" i="0" u="none" strike="noStrike" dirty="0">
                <a:solidFill>
                  <a:srgbClr val="202124"/>
                </a:solidFill>
                <a:effectLst/>
                <a:latin typeface="Arial" panose="020B0604020202020204" pitchFamily="34" charset="0"/>
              </a:rPr>
              <a:t>Horace Allen, a presbyterian missionary and US diplomat, asked </a:t>
            </a:r>
            <a:r>
              <a:rPr lang="ko-KR" altLang="en-US" sz="1800" b="0" i="0" u="none" strike="noStrike" dirty="0">
                <a:solidFill>
                  <a:srgbClr val="202124"/>
                </a:solidFill>
                <a:effectLst/>
                <a:latin typeface="Arial" panose="020B0604020202020204" pitchFamily="34" charset="0"/>
              </a:rPr>
              <a:t>고종 </a:t>
            </a:r>
            <a:r>
              <a:rPr lang="en-US" sz="1800" b="0" i="0" u="none" strike="noStrike" dirty="0">
                <a:solidFill>
                  <a:srgbClr val="202124"/>
                </a:solidFill>
                <a:effectLst/>
                <a:latin typeface="Arial" panose="020B0604020202020204" pitchFamily="34" charset="0"/>
              </a:rPr>
              <a:t>for permission and started recruiting Korean laborers to the US.</a:t>
            </a:r>
            <a:endParaRPr lang="en-US" b="0" dirty="0">
              <a:effectLst/>
            </a:endParaRPr>
          </a:p>
          <a:p>
            <a:pPr rtl="0"/>
            <a:r>
              <a:rPr lang="en-US" sz="1800" b="0" i="0" u="none" strike="noStrike" dirty="0">
                <a:solidFill>
                  <a:srgbClr val="202124"/>
                </a:solidFill>
                <a:effectLst/>
                <a:latin typeface="Arial" panose="020B0604020202020204" pitchFamily="34" charset="0"/>
              </a:rPr>
              <a:t>From 1885 to 1888, about 50 Korean students, diplomats, merchants, and politicians moved to San Francisco, and it was the first Korean immigration to the United States. </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7</a:t>
            </a:fld>
            <a:endParaRPr lang="en-US"/>
          </a:p>
        </p:txBody>
      </p:sp>
    </p:spTree>
    <p:extLst>
      <p:ext uri="{BB962C8B-B14F-4D97-AF65-F5344CB8AC3E}">
        <p14:creationId xmlns:p14="http://schemas.microsoft.com/office/powerpoint/2010/main" val="370993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 first Wave of Korean immigration to the US started December 22, 1902. 102 people departed aboard the S.S Gaelic and arrived in Oahu, Hawaii on January 3, 1903.</a:t>
            </a:r>
            <a:endParaRPr lang="en-US" b="0" dirty="0">
              <a:effectLst/>
            </a:endParaRPr>
          </a:p>
          <a:p>
            <a:pPr rtl="0"/>
            <a:r>
              <a:rPr lang="en-US" sz="1800" b="0" i="0" u="none" strike="noStrike" dirty="0">
                <a:solidFill>
                  <a:srgbClr val="202124"/>
                </a:solidFill>
                <a:effectLst/>
                <a:latin typeface="Arial" panose="020B0604020202020204" pitchFamily="34" charset="0"/>
              </a:rPr>
              <a:t>This picture is a Hawaiian newspaper article about the journey and the first Korean immigrants in 1903.</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8</a:t>
            </a:fld>
            <a:endParaRPr lang="en-US"/>
          </a:p>
        </p:txBody>
      </p:sp>
    </p:spTree>
    <p:extLst>
      <p:ext uri="{BB962C8B-B14F-4D97-AF65-F5344CB8AC3E}">
        <p14:creationId xmlns:p14="http://schemas.microsoft.com/office/powerpoint/2010/main" val="213438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Hawaiian sugar cane fields needed workers to harvest the sugarcane. There were already Japanese workers at that time, but they were dissatisfied with the poor working conditions and demanded a wage raise from the white farmers. Threatened by this, white farmers accepted Koreans as cheap labor to replace the Japanese.</a:t>
            </a:r>
            <a:endParaRPr lang="en-US" b="0" dirty="0">
              <a:effectLst/>
            </a:endParaRPr>
          </a:p>
          <a:p>
            <a:pPr rtl="0"/>
            <a:r>
              <a:rPr lang="en-US" sz="1800" b="0" i="0" u="none" strike="noStrike" dirty="0">
                <a:solidFill>
                  <a:srgbClr val="202124"/>
                </a:solidFill>
                <a:effectLst/>
                <a:latin typeface="Arial" panose="020B0604020202020204" pitchFamily="34" charset="0"/>
              </a:rPr>
              <a:t>Let’s watch a video about the early Korean immigration to Hawaii.</a:t>
            </a:r>
            <a:endParaRPr lang="en-US" b="0" dirty="0">
              <a:effectLst/>
            </a:endParaRPr>
          </a:p>
        </p:txBody>
      </p:sp>
      <p:sp>
        <p:nvSpPr>
          <p:cNvPr id="4" name="Slide Number Placeholder 3"/>
          <p:cNvSpPr>
            <a:spLocks noGrp="1"/>
          </p:cNvSpPr>
          <p:nvPr>
            <p:ph type="sldNum" sz="quarter" idx="5"/>
          </p:nvPr>
        </p:nvSpPr>
        <p:spPr/>
        <p:txBody>
          <a:bodyPr/>
          <a:lstStyle/>
          <a:p>
            <a:fld id="{371E160D-5BFB-4EB2-81FD-A575A34D964F}" type="slidenum">
              <a:rPr lang="en-US" smtClean="0"/>
              <a:t>9</a:t>
            </a:fld>
            <a:endParaRPr lang="en-US"/>
          </a:p>
        </p:txBody>
      </p:sp>
    </p:spTree>
    <p:extLst>
      <p:ext uri="{BB962C8B-B14F-4D97-AF65-F5344CB8AC3E}">
        <p14:creationId xmlns:p14="http://schemas.microsoft.com/office/powerpoint/2010/main" val="1625039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389493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2478660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1409278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0065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3637865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843940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991803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548932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173047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47662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368940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413967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2266448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2664848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123995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62628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6BEC10-4945-4501-8544-B1E6C476492A}" type="datetimeFigureOut">
              <a:rPr lang="en-US" smtClean="0"/>
              <a:t>5/31/2021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5F8441-BC34-4796-A1F2-6577C84CBD92}" type="slidenum">
              <a:rPr lang="en-US" smtClean="0"/>
              <a:t>‹#›</a:t>
            </a:fld>
            <a:endParaRPr lang="en-US" dirty="0"/>
          </a:p>
        </p:txBody>
      </p:sp>
    </p:spTree>
    <p:extLst>
      <p:ext uri="{BB962C8B-B14F-4D97-AF65-F5344CB8AC3E}">
        <p14:creationId xmlns:p14="http://schemas.microsoft.com/office/powerpoint/2010/main" val="1166101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26BEC10-4945-4501-8544-B1E6C476492A}" type="datetimeFigureOut">
              <a:rPr lang="en-US" smtClean="0"/>
              <a:t>5/31/2021</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AA5F8441-BC34-4796-A1F2-6577C84CBD92}" type="slidenum">
              <a:rPr lang="en-US" smtClean="0"/>
              <a:t>‹#›</a:t>
            </a:fld>
            <a:endParaRPr lang="en-US" dirty="0"/>
          </a:p>
        </p:txBody>
      </p:sp>
    </p:spTree>
    <p:extLst>
      <p:ext uri="{BB962C8B-B14F-4D97-AF65-F5344CB8AC3E}">
        <p14:creationId xmlns:p14="http://schemas.microsoft.com/office/powerpoint/2010/main" val="40410729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5" Type="http://schemas.openxmlformats.org/officeDocument/2006/relationships/image" Target="../media/image17.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5.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0.gi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oleObject" Target="../embeddings/oleObject1.bin"/><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2.png"/><Relationship Id="rId2" Type="http://schemas.microsoft.com/office/2007/relationships/media" Target="../media/media9.m4a"/><Relationship Id="rId1" Type="http://schemas.openxmlformats.org/officeDocument/2006/relationships/video" Target="https://www.youtube.com/embed/-eN8kLp7X04" TargetMode="External"/><Relationship Id="rId6" Type="http://schemas.openxmlformats.org/officeDocument/2006/relationships/image" Target="../media/image16.jpe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E2149-8EB8-41B8-8513-4AB7537E0744}"/>
              </a:ext>
            </a:extLst>
          </p:cNvPr>
          <p:cNvSpPr>
            <a:spLocks noGrp="1"/>
          </p:cNvSpPr>
          <p:nvPr>
            <p:ph type="ctrTitle"/>
          </p:nvPr>
        </p:nvSpPr>
        <p:spPr>
          <a:xfrm>
            <a:off x="1595269" y="1122363"/>
            <a:ext cx="9001462" cy="2909310"/>
          </a:xfrm>
        </p:spPr>
        <p:txBody>
          <a:bodyPr>
            <a:normAutofit/>
          </a:bodyPr>
          <a:lstStyle/>
          <a:p>
            <a:r>
              <a:rPr lang="ko-KR" altLang="en-US" sz="8000" dirty="0">
                <a:solidFill>
                  <a:schemeClr val="accent6">
                    <a:lumMod val="60000"/>
                    <a:lumOff val="40000"/>
                  </a:schemeClr>
                </a:solidFill>
              </a:rPr>
              <a:t>한인 이민사 초급</a:t>
            </a:r>
            <a:endParaRPr lang="en-US" sz="8000" dirty="0">
              <a:solidFill>
                <a:schemeClr val="accent6">
                  <a:lumMod val="60000"/>
                  <a:lumOff val="40000"/>
                </a:schemeClr>
              </a:solidFill>
            </a:endParaRPr>
          </a:p>
        </p:txBody>
      </p:sp>
      <p:pic>
        <p:nvPicPr>
          <p:cNvPr id="4" name="1">
            <a:hlinkClick r:id="" action="ppaction://media"/>
            <a:extLst>
              <a:ext uri="{FF2B5EF4-FFF2-40B4-BE49-F238E27FC236}">
                <a16:creationId xmlns:a16="http://schemas.microsoft.com/office/drawing/2014/main" id="{2BC04477-A906-4508-903D-7CD8D07BE3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9851" y="6142329"/>
            <a:ext cx="487363" cy="487363"/>
          </a:xfrm>
          <a:prstGeom prst="rect">
            <a:avLst/>
          </a:prstGeom>
        </p:spPr>
      </p:pic>
    </p:spTree>
    <p:extLst>
      <p:ext uri="{BB962C8B-B14F-4D97-AF65-F5344CB8AC3E}">
        <p14:creationId xmlns:p14="http://schemas.microsoft.com/office/powerpoint/2010/main" val="179501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3226B-0ED6-4EE4-80CB-2EBF8D1B074A}"/>
              </a:ext>
            </a:extLst>
          </p:cNvPr>
          <p:cNvSpPr>
            <a:spLocks noGrp="1"/>
          </p:cNvSpPr>
          <p:nvPr>
            <p:ph type="title"/>
          </p:nvPr>
        </p:nvSpPr>
        <p:spPr>
          <a:xfrm>
            <a:off x="-402387" y="0"/>
            <a:ext cx="10353761" cy="1326321"/>
          </a:xfrm>
        </p:spPr>
        <p:txBody>
          <a:bodyPr>
            <a:normAutofit/>
          </a:bodyPr>
          <a:lstStyle/>
          <a:p>
            <a:r>
              <a:rPr lang="ko-KR" altLang="en-US" sz="6000" dirty="0">
                <a:solidFill>
                  <a:schemeClr val="accent2">
                    <a:lumMod val="40000"/>
                    <a:lumOff val="60000"/>
                  </a:schemeClr>
                </a:solidFill>
              </a:rPr>
              <a:t>초기 하와이 한글학교 사진</a:t>
            </a:r>
            <a:endParaRPr lang="en-US" sz="6000" dirty="0">
              <a:solidFill>
                <a:schemeClr val="accent2">
                  <a:lumMod val="40000"/>
                  <a:lumOff val="60000"/>
                </a:schemeClr>
              </a:solidFill>
            </a:endParaRPr>
          </a:p>
        </p:txBody>
      </p:sp>
      <p:pic>
        <p:nvPicPr>
          <p:cNvPr id="4" name="Content Placeholder 3">
            <a:extLst>
              <a:ext uri="{FF2B5EF4-FFF2-40B4-BE49-F238E27FC236}">
                <a16:creationId xmlns:a16="http://schemas.microsoft.com/office/drawing/2014/main" id="{611A901E-A591-47B4-BDEE-8AE89EC76B9C}"/>
              </a:ext>
            </a:extLst>
          </p:cNvPr>
          <p:cNvPicPr>
            <a:picLocks noGrp="1"/>
          </p:cNvPicPr>
          <p:nvPr>
            <p:ph idx="1"/>
          </p:nvPr>
        </p:nvPicPr>
        <p:blipFill>
          <a:blip r:embed="rId5"/>
          <a:stretch>
            <a:fillRect/>
          </a:stretch>
        </p:blipFill>
        <p:spPr>
          <a:xfrm>
            <a:off x="693557" y="1631120"/>
            <a:ext cx="10222995" cy="4021534"/>
          </a:xfrm>
          <a:prstGeom prst="rect">
            <a:avLst/>
          </a:prstGeom>
        </p:spPr>
      </p:pic>
      <p:pic>
        <p:nvPicPr>
          <p:cNvPr id="3" name="1_10">
            <a:hlinkClick r:id="" action="ppaction://media"/>
            <a:extLst>
              <a:ext uri="{FF2B5EF4-FFF2-40B4-BE49-F238E27FC236}">
                <a16:creationId xmlns:a16="http://schemas.microsoft.com/office/drawing/2014/main" id="{E4C2D8A7-F581-4F5E-999C-D53DECF592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639" y="6359751"/>
            <a:ext cx="487363" cy="487363"/>
          </a:xfrm>
          <a:prstGeom prst="rect">
            <a:avLst/>
          </a:prstGeom>
        </p:spPr>
      </p:pic>
    </p:spTree>
    <p:extLst>
      <p:ext uri="{BB962C8B-B14F-4D97-AF65-F5344CB8AC3E}">
        <p14:creationId xmlns:p14="http://schemas.microsoft.com/office/powerpoint/2010/main" val="179887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61AA0-951F-4D52-B6C7-7A4F56C10B09}"/>
              </a:ext>
            </a:extLst>
          </p:cNvPr>
          <p:cNvSpPr>
            <a:spLocks noGrp="1"/>
          </p:cNvSpPr>
          <p:nvPr>
            <p:ph type="title"/>
          </p:nvPr>
        </p:nvSpPr>
        <p:spPr>
          <a:xfrm>
            <a:off x="-2120351" y="0"/>
            <a:ext cx="10353761" cy="1246909"/>
          </a:xfrm>
        </p:spPr>
        <p:txBody>
          <a:bodyPr>
            <a:normAutofit/>
          </a:bodyPr>
          <a:lstStyle/>
          <a:p>
            <a:r>
              <a:rPr lang="ko-KR" altLang="en-US" sz="6000" dirty="0">
                <a:solidFill>
                  <a:schemeClr val="accent2">
                    <a:lumMod val="40000"/>
                    <a:lumOff val="60000"/>
                  </a:schemeClr>
                </a:solidFill>
              </a:rPr>
              <a:t>이후의 집단 이민</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A55FC07A-7C02-41BD-8C64-9D830946BEB7}"/>
              </a:ext>
            </a:extLst>
          </p:cNvPr>
          <p:cNvSpPr>
            <a:spLocks noGrp="1"/>
          </p:cNvSpPr>
          <p:nvPr>
            <p:ph idx="1"/>
          </p:nvPr>
        </p:nvSpPr>
        <p:spPr>
          <a:xfrm>
            <a:off x="0" y="2096064"/>
            <a:ext cx="11267557" cy="3695136"/>
          </a:xfrm>
        </p:spPr>
        <p:txBody>
          <a:bodyPr/>
          <a:lstStyle/>
          <a:p>
            <a:pPr>
              <a:buFont typeface="Wingdings" panose="05000000000000000000" pitchFamily="2" charset="2"/>
              <a:buChar char="Ø"/>
            </a:pPr>
            <a:r>
              <a:rPr lang="en-US" dirty="0">
                <a:effectLst/>
              </a:rPr>
              <a:t> </a:t>
            </a:r>
            <a:r>
              <a:rPr lang="ko-KR" altLang="en-US" sz="3200" b="1" dirty="0">
                <a:solidFill>
                  <a:srgbClr val="FF0000"/>
                </a:solidFill>
                <a:effectLst/>
              </a:rPr>
              <a:t>제</a:t>
            </a:r>
            <a:r>
              <a:rPr lang="en-US" sz="3200" b="1" dirty="0">
                <a:solidFill>
                  <a:srgbClr val="FF0000"/>
                </a:solidFill>
                <a:effectLst/>
              </a:rPr>
              <a:t> 2</a:t>
            </a:r>
            <a:r>
              <a:rPr lang="ko-KR" altLang="en-US" sz="3200" b="1" dirty="0">
                <a:solidFill>
                  <a:srgbClr val="FF0000"/>
                </a:solidFill>
                <a:effectLst/>
              </a:rPr>
              <a:t>차 집단이주</a:t>
            </a:r>
            <a:r>
              <a:rPr lang="en-US" sz="3200" b="1" dirty="0">
                <a:effectLst/>
              </a:rPr>
              <a:t>- 1950</a:t>
            </a:r>
            <a:r>
              <a:rPr lang="ko-KR" altLang="en-US" sz="3200" b="1" dirty="0">
                <a:effectLst/>
              </a:rPr>
              <a:t>년대 한국전쟁 이후</a:t>
            </a:r>
            <a:r>
              <a:rPr lang="en-US" altLang="ko-KR" sz="3200" b="1" dirty="0">
                <a:effectLst/>
              </a:rPr>
              <a:t>,</a:t>
            </a:r>
            <a:r>
              <a:rPr lang="ko-KR" altLang="en-US" sz="3200" b="1" dirty="0">
                <a:effectLst/>
              </a:rPr>
              <a:t> 미국병사와 결혼한 한국여성과 전쟁고아들 </a:t>
            </a:r>
            <a:endParaRPr lang="en-US" altLang="ko-KR" sz="3200" b="1" dirty="0">
              <a:effectLst/>
            </a:endParaRPr>
          </a:p>
          <a:p>
            <a:pPr>
              <a:buFont typeface="Wingdings" panose="05000000000000000000" pitchFamily="2" charset="2"/>
              <a:buChar char="Ø"/>
            </a:pPr>
            <a:endParaRPr lang="en-US" sz="3200" dirty="0">
              <a:effectLst/>
            </a:endParaRPr>
          </a:p>
          <a:p>
            <a:pPr>
              <a:buFont typeface="Wingdings" panose="05000000000000000000" pitchFamily="2" charset="2"/>
              <a:buChar char="Ø"/>
            </a:pPr>
            <a:r>
              <a:rPr lang="en-US" sz="3200" b="1" dirty="0">
                <a:effectLst/>
              </a:rPr>
              <a:t> </a:t>
            </a:r>
            <a:r>
              <a:rPr lang="ko-KR" altLang="en-US" sz="3200" b="1" dirty="0">
                <a:solidFill>
                  <a:srgbClr val="FF0000"/>
                </a:solidFill>
                <a:effectLst/>
              </a:rPr>
              <a:t>제 </a:t>
            </a:r>
            <a:r>
              <a:rPr lang="en-US" sz="3200" b="1" dirty="0">
                <a:solidFill>
                  <a:srgbClr val="FF0000"/>
                </a:solidFill>
                <a:effectLst/>
              </a:rPr>
              <a:t>3</a:t>
            </a:r>
            <a:r>
              <a:rPr lang="ko-KR" altLang="en-US" sz="3200" b="1" dirty="0">
                <a:solidFill>
                  <a:srgbClr val="FF0000"/>
                </a:solidFill>
                <a:effectLst/>
              </a:rPr>
              <a:t>차 집단이주</a:t>
            </a:r>
            <a:r>
              <a:rPr lang="en-US" sz="3200" b="1" dirty="0">
                <a:effectLst/>
              </a:rPr>
              <a:t>-  1965 </a:t>
            </a:r>
            <a:r>
              <a:rPr lang="ko-KR" altLang="en-US" sz="3200" b="1" dirty="0">
                <a:effectLst/>
              </a:rPr>
              <a:t>년 이민 규제법</a:t>
            </a:r>
            <a:r>
              <a:rPr lang="en-US" sz="3200" b="1" dirty="0">
                <a:effectLst/>
              </a:rPr>
              <a:t>  </a:t>
            </a:r>
            <a:r>
              <a:rPr lang="ko-KR" altLang="en-US" sz="3200" b="1" dirty="0">
                <a:effectLst/>
              </a:rPr>
              <a:t>삭제 후</a:t>
            </a:r>
            <a:r>
              <a:rPr lang="en-US" sz="3200" b="1" dirty="0">
                <a:effectLst/>
              </a:rPr>
              <a:t>, </a:t>
            </a:r>
            <a:r>
              <a:rPr lang="ko-KR" altLang="en-US" sz="3200" b="1" dirty="0">
                <a:effectLst/>
              </a:rPr>
              <a:t>매해 약</a:t>
            </a:r>
            <a:r>
              <a:rPr lang="en-US" sz="3200" b="1" dirty="0">
                <a:effectLst/>
              </a:rPr>
              <a:t> 15000 </a:t>
            </a:r>
            <a:r>
              <a:rPr lang="ko-KR" altLang="en-US" sz="3200" b="1" dirty="0">
                <a:effectLst/>
              </a:rPr>
              <a:t>명의</a:t>
            </a:r>
            <a:r>
              <a:rPr lang="en-US" sz="3200" b="1" dirty="0">
                <a:effectLst/>
              </a:rPr>
              <a:t>  </a:t>
            </a:r>
            <a:r>
              <a:rPr lang="ko-KR" altLang="en-US" sz="3200" b="1" dirty="0">
                <a:effectLst/>
              </a:rPr>
              <a:t>이민 </a:t>
            </a:r>
            <a:endParaRPr lang="en-US" sz="3200" dirty="0"/>
          </a:p>
        </p:txBody>
      </p:sp>
      <p:pic>
        <p:nvPicPr>
          <p:cNvPr id="5" name="1_11">
            <a:hlinkClick r:id="" action="ppaction://media"/>
            <a:extLst>
              <a:ext uri="{FF2B5EF4-FFF2-40B4-BE49-F238E27FC236}">
                <a16:creationId xmlns:a16="http://schemas.microsoft.com/office/drawing/2014/main" id="{8615F70A-C1D3-4EF9-925B-13B18655B0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639" y="6370637"/>
            <a:ext cx="487363" cy="487363"/>
          </a:xfrm>
          <a:prstGeom prst="rect">
            <a:avLst/>
          </a:prstGeom>
        </p:spPr>
      </p:pic>
    </p:spTree>
    <p:extLst>
      <p:ext uri="{BB962C8B-B14F-4D97-AF65-F5344CB8AC3E}">
        <p14:creationId xmlns:p14="http://schemas.microsoft.com/office/powerpoint/2010/main" val="323159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514B-4E1C-4B40-9066-136801AAD812}"/>
              </a:ext>
            </a:extLst>
          </p:cNvPr>
          <p:cNvSpPr>
            <a:spLocks noGrp="1"/>
          </p:cNvSpPr>
          <p:nvPr>
            <p:ph type="title"/>
          </p:nvPr>
        </p:nvSpPr>
        <p:spPr>
          <a:xfrm>
            <a:off x="0" y="0"/>
            <a:ext cx="2189623" cy="1260764"/>
          </a:xfrm>
        </p:spPr>
        <p:txBody>
          <a:bodyPr>
            <a:normAutofit/>
          </a:bodyPr>
          <a:lstStyle/>
          <a:p>
            <a:r>
              <a:rPr lang="ko-KR" altLang="en-US" sz="6000" dirty="0">
                <a:solidFill>
                  <a:schemeClr val="accent2">
                    <a:lumMod val="40000"/>
                    <a:lumOff val="60000"/>
                  </a:schemeClr>
                </a:solidFill>
              </a:rPr>
              <a:t>정리</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E1178C0B-E3BF-4A9D-8156-C0D063FA6F9C}"/>
              </a:ext>
            </a:extLst>
          </p:cNvPr>
          <p:cNvSpPr>
            <a:spLocks noGrp="1"/>
          </p:cNvSpPr>
          <p:nvPr>
            <p:ph idx="1"/>
          </p:nvPr>
        </p:nvSpPr>
        <p:spPr>
          <a:xfrm>
            <a:off x="0" y="1569592"/>
            <a:ext cx="11267557" cy="4096918"/>
          </a:xfrm>
        </p:spPr>
        <p:txBody>
          <a:bodyPr>
            <a:normAutofit fontScale="92500" lnSpcReduction="20000"/>
          </a:bodyPr>
          <a:lstStyle/>
          <a:p>
            <a:pPr lvl="0" fontAlgn="base">
              <a:buFont typeface="Wingdings" panose="05000000000000000000" pitchFamily="2" charset="2"/>
              <a:buChar char="Ø"/>
            </a:pPr>
            <a:r>
              <a:rPr lang="en-US" altLang="ko-KR" sz="3200" b="1" dirty="0">
                <a:effectLst/>
              </a:rPr>
              <a:t> </a:t>
            </a:r>
            <a:r>
              <a:rPr lang="en-US" altLang="ko-KR" sz="3200" b="1" dirty="0">
                <a:solidFill>
                  <a:srgbClr val="00FF00"/>
                </a:solidFill>
                <a:effectLst/>
                <a:latin typeface="+mn-ea"/>
              </a:rPr>
              <a:t>3</a:t>
            </a:r>
            <a:r>
              <a:rPr lang="ko-KR" altLang="en-US" sz="3200" b="1" dirty="0">
                <a:solidFill>
                  <a:srgbClr val="00FF00"/>
                </a:solidFill>
                <a:effectLst/>
                <a:latin typeface="+mn-ea"/>
              </a:rPr>
              <a:t>가지 부류의 미주 초기 이민 </a:t>
            </a:r>
            <a:endParaRPr lang="en-US" altLang="ko-KR" sz="3200" b="1" dirty="0">
              <a:solidFill>
                <a:srgbClr val="00FF00"/>
              </a:solidFill>
              <a:effectLst/>
              <a:latin typeface="+mn-ea"/>
            </a:endParaRPr>
          </a:p>
          <a:p>
            <a:pPr lvl="0" fontAlgn="base">
              <a:buFont typeface="Wingdings" panose="05000000000000000000" pitchFamily="2" charset="2"/>
              <a:buChar char="Ø"/>
            </a:pPr>
            <a:endParaRPr lang="en-US" sz="3200" b="1" dirty="0">
              <a:effectLst/>
              <a:latin typeface="+mn-ea"/>
            </a:endParaRPr>
          </a:p>
          <a:p>
            <a:pPr lvl="1" fontAlgn="base"/>
            <a:r>
              <a:rPr lang="ko-KR" altLang="en-US" sz="3200" b="1" dirty="0">
                <a:effectLst/>
                <a:latin typeface="+mn-ea"/>
              </a:rPr>
              <a:t>하와이 사탕수수밭</a:t>
            </a:r>
            <a:r>
              <a:rPr lang="en-US" sz="3200" b="1" dirty="0">
                <a:effectLst/>
                <a:latin typeface="+mn-ea"/>
              </a:rPr>
              <a:t>  </a:t>
            </a:r>
            <a:r>
              <a:rPr lang="ko-KR" altLang="en-US" sz="3200" b="1" dirty="0">
                <a:effectLst/>
                <a:latin typeface="+mn-ea"/>
              </a:rPr>
              <a:t>노동 이민부류 </a:t>
            </a:r>
            <a:endParaRPr lang="en-US" sz="3200" b="1" dirty="0">
              <a:effectLst/>
              <a:latin typeface="+mn-ea"/>
            </a:endParaRPr>
          </a:p>
          <a:p>
            <a:pPr lvl="1" fontAlgn="base"/>
            <a:r>
              <a:rPr lang="ko-KR" altLang="en-US" sz="3200" b="1" dirty="0">
                <a:effectLst/>
                <a:latin typeface="+mn-ea"/>
              </a:rPr>
              <a:t>하와이에서 본토로 이민한 부류 </a:t>
            </a:r>
            <a:endParaRPr lang="en-US" sz="3200" b="1" dirty="0">
              <a:effectLst/>
              <a:latin typeface="+mn-ea"/>
            </a:endParaRPr>
          </a:p>
          <a:p>
            <a:pPr lvl="1" fontAlgn="base"/>
            <a:r>
              <a:rPr lang="ko-KR" altLang="en-US" sz="3200" b="1" dirty="0">
                <a:effectLst/>
                <a:latin typeface="+mn-ea"/>
              </a:rPr>
              <a:t>정치적 목적의 망명자 부류 </a:t>
            </a:r>
            <a:endParaRPr lang="en-US" altLang="ko-KR" sz="3200" b="1" dirty="0">
              <a:effectLst/>
              <a:latin typeface="+mn-ea"/>
            </a:endParaRPr>
          </a:p>
          <a:p>
            <a:pPr lvl="1" fontAlgn="base"/>
            <a:endParaRPr lang="en-US" sz="3200" b="1" dirty="0">
              <a:effectLst/>
              <a:latin typeface="+mn-ea"/>
            </a:endParaRPr>
          </a:p>
          <a:p>
            <a:pPr lvl="0" fontAlgn="base">
              <a:buFont typeface="Wingdings" panose="05000000000000000000" pitchFamily="2" charset="2"/>
              <a:buChar char="Ø"/>
            </a:pPr>
            <a:r>
              <a:rPr lang="ko-KR" altLang="en-US" sz="3200" b="1" dirty="0">
                <a:effectLst/>
                <a:latin typeface="+mn-ea"/>
              </a:rPr>
              <a:t> </a:t>
            </a:r>
            <a:r>
              <a:rPr lang="ko-KR" altLang="en-US" sz="3200" b="1" dirty="0">
                <a:solidFill>
                  <a:srgbClr val="00FF00"/>
                </a:solidFill>
                <a:effectLst/>
                <a:latin typeface="+mn-ea"/>
              </a:rPr>
              <a:t>초기 이주 목적</a:t>
            </a:r>
            <a:r>
              <a:rPr lang="ko-KR" altLang="en-US" sz="3200" b="1" dirty="0">
                <a:effectLst/>
                <a:latin typeface="+mn-ea"/>
              </a:rPr>
              <a:t> </a:t>
            </a:r>
            <a:r>
              <a:rPr lang="en-US" sz="3200" b="1" dirty="0">
                <a:effectLst/>
                <a:latin typeface="+mn-ea"/>
              </a:rPr>
              <a:t>: </a:t>
            </a:r>
            <a:r>
              <a:rPr lang="ko-KR" altLang="en-US" sz="3200" b="1" dirty="0">
                <a:effectLst/>
                <a:latin typeface="+mn-ea"/>
              </a:rPr>
              <a:t>경제적 이유와 정치적 동기  </a:t>
            </a:r>
            <a:endParaRPr lang="en-US" sz="3200" b="1" dirty="0">
              <a:effectLst/>
              <a:latin typeface="+mn-ea"/>
            </a:endParaRPr>
          </a:p>
          <a:p>
            <a:endParaRPr lang="en-US" dirty="0"/>
          </a:p>
        </p:txBody>
      </p:sp>
      <p:pic>
        <p:nvPicPr>
          <p:cNvPr id="4" name="1_12">
            <a:hlinkClick r:id="" action="ppaction://media"/>
            <a:extLst>
              <a:ext uri="{FF2B5EF4-FFF2-40B4-BE49-F238E27FC236}">
                <a16:creationId xmlns:a16="http://schemas.microsoft.com/office/drawing/2014/main" id="{9E6A2F76-3829-4DD8-9B21-1C3D0D3821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411" y="6370637"/>
            <a:ext cx="487363" cy="487363"/>
          </a:xfrm>
          <a:prstGeom prst="rect">
            <a:avLst/>
          </a:prstGeom>
        </p:spPr>
      </p:pic>
    </p:spTree>
    <p:extLst>
      <p:ext uri="{BB962C8B-B14F-4D97-AF65-F5344CB8AC3E}">
        <p14:creationId xmlns:p14="http://schemas.microsoft.com/office/powerpoint/2010/main" val="321780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5CFF-EE24-4776-B429-97975996A006}"/>
              </a:ext>
            </a:extLst>
          </p:cNvPr>
          <p:cNvSpPr>
            <a:spLocks noGrp="1"/>
          </p:cNvSpPr>
          <p:nvPr>
            <p:ph type="title"/>
          </p:nvPr>
        </p:nvSpPr>
        <p:spPr>
          <a:xfrm>
            <a:off x="-1192096" y="-90800"/>
            <a:ext cx="10353761" cy="1325563"/>
          </a:xfrm>
        </p:spPr>
        <p:txBody>
          <a:bodyPr>
            <a:normAutofit/>
          </a:bodyPr>
          <a:lstStyle/>
          <a:p>
            <a:r>
              <a:rPr lang="ko-KR" altLang="en-US" sz="6000" dirty="0">
                <a:solidFill>
                  <a:schemeClr val="accent2">
                    <a:lumMod val="40000"/>
                    <a:lumOff val="60000"/>
                  </a:schemeClr>
                </a:solidFill>
              </a:rPr>
              <a:t>다른 민족의 이민 역사</a:t>
            </a:r>
            <a:endParaRPr lang="en-US" sz="6000" dirty="0">
              <a:solidFill>
                <a:schemeClr val="accent2">
                  <a:lumMod val="40000"/>
                  <a:lumOff val="60000"/>
                </a:schemeClr>
              </a:solidFill>
            </a:endParaRPr>
          </a:p>
        </p:txBody>
      </p:sp>
      <p:sp>
        <p:nvSpPr>
          <p:cNvPr id="3" name="Text Placeholder 2">
            <a:extLst>
              <a:ext uri="{FF2B5EF4-FFF2-40B4-BE49-F238E27FC236}">
                <a16:creationId xmlns:a16="http://schemas.microsoft.com/office/drawing/2014/main" id="{D04BF11D-FCF0-4045-9654-A65D0499A206}"/>
              </a:ext>
            </a:extLst>
          </p:cNvPr>
          <p:cNvSpPr>
            <a:spLocks noGrp="1"/>
          </p:cNvSpPr>
          <p:nvPr>
            <p:ph type="body" idx="1"/>
          </p:nvPr>
        </p:nvSpPr>
        <p:spPr>
          <a:xfrm>
            <a:off x="376868" y="1052946"/>
            <a:ext cx="5107208" cy="569912"/>
          </a:xfrm>
        </p:spPr>
        <p:txBody>
          <a:bodyPr>
            <a:normAutofit/>
          </a:bodyPr>
          <a:lstStyle/>
          <a:p>
            <a:r>
              <a:rPr lang="ko-KR" altLang="en-US" sz="2800" dirty="0"/>
              <a:t>        </a:t>
            </a:r>
            <a:r>
              <a:rPr lang="ko-KR" altLang="en-US" sz="2800" dirty="0">
                <a:solidFill>
                  <a:srgbClr val="00FF00"/>
                </a:solidFill>
              </a:rPr>
              <a:t>이탈리아인의 미국 이민</a:t>
            </a:r>
            <a:endParaRPr lang="en-US" sz="2800" dirty="0">
              <a:solidFill>
                <a:srgbClr val="00FF00"/>
              </a:solidFill>
            </a:endParaRPr>
          </a:p>
        </p:txBody>
      </p:sp>
      <p:sp>
        <p:nvSpPr>
          <p:cNvPr id="5" name="Text Placeholder 4">
            <a:extLst>
              <a:ext uri="{FF2B5EF4-FFF2-40B4-BE49-F238E27FC236}">
                <a16:creationId xmlns:a16="http://schemas.microsoft.com/office/drawing/2014/main" id="{2C0B4BC8-BE94-4979-B506-856B4EBEAA7C}"/>
              </a:ext>
            </a:extLst>
          </p:cNvPr>
          <p:cNvSpPr>
            <a:spLocks noGrp="1"/>
          </p:cNvSpPr>
          <p:nvPr>
            <p:ph type="body" sz="quarter" idx="3"/>
          </p:nvPr>
        </p:nvSpPr>
        <p:spPr>
          <a:xfrm>
            <a:off x="6096000" y="1052946"/>
            <a:ext cx="4865554" cy="569912"/>
          </a:xfrm>
        </p:spPr>
        <p:txBody>
          <a:bodyPr>
            <a:normAutofit/>
          </a:bodyPr>
          <a:lstStyle/>
          <a:p>
            <a:r>
              <a:rPr lang="ko-KR" altLang="en-US" sz="2800" dirty="0"/>
              <a:t>       </a:t>
            </a:r>
            <a:r>
              <a:rPr lang="ko-KR" altLang="en-US" sz="2800" dirty="0">
                <a:solidFill>
                  <a:srgbClr val="00FF00"/>
                </a:solidFill>
              </a:rPr>
              <a:t>아일랜드인의 미국 이민</a:t>
            </a:r>
            <a:endParaRPr lang="en-US" sz="2800" dirty="0">
              <a:solidFill>
                <a:srgbClr val="00FF00"/>
              </a:solidFill>
            </a:endParaRPr>
          </a:p>
        </p:txBody>
      </p:sp>
      <p:pic>
        <p:nvPicPr>
          <p:cNvPr id="1026" name="Picture 2" descr="https://attachment.outlook.live.net/owa/uribyul2@hotmail.com/service.svc/s/GetFileAttachment?id=AQMkADAwATYwMAItOGE1My0yYWZlLTAwAi0wMAoARgAAA1n188jZvGhPtr5DDD%2FRai8HAHcmMMHBAIiaSr205D6l1BZ2AAACAQwAAAB3JjDBwQCImkq9tOQ%2BpdQWdgAB09HwAQAAAAESABAAePRBihH52UmgC0vHXEtH1A%3D%3D&amp;X-OWA-CANARY=eRdLnFP32kKpc6nTQNnDC2CasL-rxNUYnAA8pVJS-8rGOKLgVHKjwMXZsaK42iXBXu_5n1vi6nE.&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tSyuq0-HIz-vsC80368iochzRXIKl0zu89SZQKYrolDr318Mg4wUpig&amp;owa=outlook.live.com&amp;isc=1&amp;isImagePreview=True">
            <a:extLst>
              <a:ext uri="{FF2B5EF4-FFF2-40B4-BE49-F238E27FC236}">
                <a16:creationId xmlns:a16="http://schemas.microsoft.com/office/drawing/2014/main" id="{C80C4D72-FAC3-4C56-A2A7-E58CDD85C48A}"/>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967361" y="3676471"/>
            <a:ext cx="4387368" cy="31173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ttachment.outlook.live.net/owa/uribyul2@hotmail.com/service.svc/s/GetFileAttachment?id=AQMkADAwATYwMAItOGE1My0yYWZlLTAwAi0wMAoARgAAA1n188jZvGhPtr5DDD%2FRai8HAHcmMMHBAIiaSr205D6l1BZ2AAACAQwAAAB3JjDBwQCImkq9tOQ%2BpdQWdgAB09HwAQAAAAESABAAZWkx2pcM4Ua9u0%2BencjF3A%3D%3D&amp;X-OWA-CANARY=eRdLnFP32kKpc6nTQNnDC2CasL-rxNUYnAA8pVJS-8rGOKLgVHKjwMXZsaK42iXBXu_5n1vi6nE.&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tSyuq0-HIz-vsC80368iochzRXIKl0zu89SZQKYrolDr318Mg4wUpig&amp;owa=outlook.live.com&amp;isc=1&amp;isImagePreview=True">
            <a:extLst>
              <a:ext uri="{FF2B5EF4-FFF2-40B4-BE49-F238E27FC236}">
                <a16:creationId xmlns:a16="http://schemas.microsoft.com/office/drawing/2014/main" id="{523FFA59-9548-4721-9076-87C05144BC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5084" y="1622858"/>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attachment.outlook.live.net/owa/uribyul2@hotmail.com/service.svc/s/GetFileAttachment?id=AQMkADAwATYwMAItOGE1My0yYWZlLTAwAi0wMAoARgAAA1n188jZvGhPtr5DDD%2FRai8HAHcmMMHBAIiaSr205D6l1BZ2AAACAQwAAAB3JjDBwQCImkq9tOQ%2BpdQWdgAB09HwAQAAAAESABAATx7arahzlkiGm3PpKGqdQA%3D%3D&amp;X-OWA-CANARY=eRdLnFP32kKpc6nTQNnDC2CasL-rxNUYnAA8pVJS-8rGOKLgVHKjwMXZsaK42iXBXu_5n1vi6nE.&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tSyuq0-HIz-vsC80368iochzRXIKl0zu89SZQKYrolDr318Mg4wUpig&amp;owa=outlook.live.com&amp;isc=1&amp;isImagePreview=True">
            <a:extLst>
              <a:ext uri="{FF2B5EF4-FFF2-40B4-BE49-F238E27FC236}">
                <a16:creationId xmlns:a16="http://schemas.microsoft.com/office/drawing/2014/main" id="{2BD0CAF7-08EF-4DBE-A461-C2D9427815A5}"/>
              </a:ext>
            </a:extLst>
          </p:cNvPr>
          <p:cNvPicPr>
            <a:picLocks noGrp="1" noChangeAspect="1" noChangeArrowheads="1"/>
          </p:cNvPicPr>
          <p:nvPr>
            <p:ph sz="quarter" idx="4"/>
          </p:nvPr>
        </p:nvPicPr>
        <p:blipFill>
          <a:blip r:embed="rId7">
            <a:extLst>
              <a:ext uri="{28A0092B-C50C-407E-A947-70E740481C1C}">
                <a14:useLocalDpi xmlns:a14="http://schemas.microsoft.com/office/drawing/2010/main" val="0"/>
              </a:ext>
            </a:extLst>
          </a:blip>
          <a:srcRect/>
          <a:stretch>
            <a:fillRect/>
          </a:stretch>
        </p:blipFill>
        <p:spPr bwMode="auto">
          <a:xfrm>
            <a:off x="7542276" y="1626059"/>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ttachment.outlook.live.net/owa/uribyul2@hotmail.com/service.svc/s/GetFileAttachment?id=AQMkADAwATYwMAItOGE1My0yYWZlLTAwAi0wMAoARgAAA1n188jZvGhPtr5DDD%2FRai8HAHcmMMHBAIiaSr205D6l1BZ2AAACAQwAAAB3JjDBwQCImkq9tOQ%2BpdQWdgAB09HwAQAAAAESABAAocv80rNnwEGoccLM5gxO3Q%3D%3D&amp;X-OWA-CANARY=eRdLnFP32kKpc6nTQNnDC2CasL-rxNUYnAA8pVJS-8rGOKLgVHKjwMXZsaK42iXBXu_5n1vi6nE.&amp;token=eyJhbGciOiJSUzI1NiIsImtpZCI6IjA2MDBGOUY2NzQ2MjA3MzdFNzM0MDRFMjg3QzQ1QTgxOENCN0NFQjgiLCJ4NXQiOiJCZ0Q1OW5SaUJ6Zm5OQVRpaDhSYWdZeTN6cmciLCJ0eXAiOiJKV1QifQ.eyJ2ZXIiOiJFeGNoYW5nZS5DYWxsYmFjay5WMSIsImFwcGN0eHNlbmRlciI6Ik93YURvd25sb2FkQDg0ZGY5ZTdmLWU5ZjYtNDBhZi1iNDM1LWFhYWFhYWFhYWFhYSIsImFwcGN0eCI6IntcIm1zZXhjaHByb3RcIjpcIm93YVwiLFwicHJpbWFyeXNpZFwiOlwiUy0xLTI4MjctMzkzMjE2LTIzMjA3MDYzMDJcIixcInB1aWRcIjpcIjE2ODg4NTIxODA5NzAyMzhcIixcIm9pZFwiOlwiMDAwNjAwMDAtOGE1My0yYWZlLTAwMDAtMDAwMDAwMDAwMDAwXCIsXCJzY29wZVwiOlwiT3dhRG93bmxvYWRcIn0iLCJuYmYiOjE1Mjc1MTk2MTgsImV4cCI6MTUyNzUyMDIxOCwiaXNzIjoiMDAwMDAwMDItMDAwMC0wZmYxLWNlMDAtMDAwMDAwMDAwMDAwQDg0ZGY5ZTdmLWU5ZjYtNDBhZi1iNDM1LWFhYWFhYWFhYWFhYSIsImF1ZCI6IjAwMDAwMDAyLTAwMDAtMGZmMS1jZTAwLTAwMDAwMDAwMDAwMC9hdHRhY2htZW50Lm91dGxvb2subGl2ZS5uZXRAODRkZjllN2YtZTlmNi00MGFmLWI0MzUtYWFhYWFhYWFhYWFhIn0.PNcy2rl_pEUuNsojyD8IdflXRQJyMxKnoLF4UForrZTAMGVlQdM_762dLWr2u6w8dgAQqBVPUuwUy88sf6AzpAHroV6uDrJF5atS93cMuXVFV2QCDT0eHZNY1kM595ip2NJDUlLwvKRYUa2Ne6ypcIjgZmtPTsIkxFIMf4lT35TP8T8FpB9EZo2BSdXQYqCAg4rqE85YnuMhoT72_HSiDyUVVvhrHtmc0Bv3oax7jl9saEy1rcRrI4Xp2evnIbvEnHgrQs09SQ3_ETaTh1r3EnagTpMvxI-tSyuq0-HIz-vsC80368iochzRXIKl0zu89SZQKYrolDr318Mg4wUpig&amp;owa=outlook.live.com&amp;isc=1&amp;isImagePreview=True">
            <a:extLst>
              <a:ext uri="{FF2B5EF4-FFF2-40B4-BE49-F238E27FC236}">
                <a16:creationId xmlns:a16="http://schemas.microsoft.com/office/drawing/2014/main" id="{10B8555E-8EE4-4088-886B-07EE3151D31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98324" y="3673270"/>
            <a:ext cx="4161811" cy="3117341"/>
          </a:xfrm>
          <a:prstGeom prst="rect">
            <a:avLst/>
          </a:prstGeom>
          <a:noFill/>
          <a:extLst>
            <a:ext uri="{909E8E84-426E-40DD-AFC4-6F175D3DCCD1}">
              <a14:hiddenFill xmlns:a14="http://schemas.microsoft.com/office/drawing/2010/main">
                <a:solidFill>
                  <a:srgbClr val="FFFFFF"/>
                </a:solidFill>
              </a14:hiddenFill>
            </a:ext>
          </a:extLst>
        </p:spPr>
      </p:pic>
      <p:pic>
        <p:nvPicPr>
          <p:cNvPr id="4" name="1_2">
            <a:hlinkClick r:id="" action="ppaction://media"/>
            <a:extLst>
              <a:ext uri="{FF2B5EF4-FFF2-40B4-BE49-F238E27FC236}">
                <a16:creationId xmlns:a16="http://schemas.microsoft.com/office/drawing/2014/main" id="{748E4F2E-0835-4D08-8E84-1F022DE78ED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3186" y="6303248"/>
            <a:ext cx="487363" cy="487363"/>
          </a:xfrm>
          <a:prstGeom prst="rect">
            <a:avLst/>
          </a:prstGeom>
        </p:spPr>
      </p:pic>
    </p:spTree>
    <p:extLst>
      <p:ext uri="{BB962C8B-B14F-4D97-AF65-F5344CB8AC3E}">
        <p14:creationId xmlns:p14="http://schemas.microsoft.com/office/powerpoint/2010/main" val="102656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6A8EF-ED8D-40CF-9386-5263CF79C4FC}"/>
              </a:ext>
            </a:extLst>
          </p:cNvPr>
          <p:cNvSpPr>
            <a:spLocks noGrp="1"/>
          </p:cNvSpPr>
          <p:nvPr>
            <p:ph type="title"/>
          </p:nvPr>
        </p:nvSpPr>
        <p:spPr>
          <a:xfrm>
            <a:off x="0" y="41565"/>
            <a:ext cx="11153514" cy="955964"/>
          </a:xfrm>
        </p:spPr>
        <p:txBody>
          <a:bodyPr>
            <a:noAutofit/>
          </a:bodyPr>
          <a:lstStyle/>
          <a:p>
            <a:pPr algn="l"/>
            <a:r>
              <a:rPr lang="ko-KR" altLang="en-US" sz="4800" dirty="0">
                <a:solidFill>
                  <a:schemeClr val="accent2">
                    <a:lumMod val="40000"/>
                    <a:lumOff val="60000"/>
                  </a:schemeClr>
                </a:solidFill>
              </a:rPr>
              <a:t>청교도의 첫 추수감사기념제</a:t>
            </a:r>
            <a:r>
              <a:rPr lang="en-US" altLang="ko-KR" sz="4800" dirty="0">
                <a:solidFill>
                  <a:schemeClr val="accent2">
                    <a:lumMod val="40000"/>
                    <a:lumOff val="60000"/>
                  </a:schemeClr>
                </a:solidFill>
              </a:rPr>
              <a:t>(1621</a:t>
            </a:r>
            <a:r>
              <a:rPr lang="ko-KR" altLang="en-US" sz="4800" dirty="0">
                <a:solidFill>
                  <a:schemeClr val="accent2">
                    <a:lumMod val="40000"/>
                    <a:lumOff val="60000"/>
                  </a:schemeClr>
                </a:solidFill>
              </a:rPr>
              <a:t>년</a:t>
            </a:r>
            <a:r>
              <a:rPr lang="en-US" altLang="ko-KR" sz="4800" dirty="0">
                <a:solidFill>
                  <a:schemeClr val="accent2">
                    <a:lumMod val="40000"/>
                    <a:lumOff val="60000"/>
                  </a:schemeClr>
                </a:solidFill>
              </a:rPr>
              <a:t>)</a:t>
            </a:r>
            <a:endParaRPr lang="en-US" sz="4800" dirty="0">
              <a:solidFill>
                <a:schemeClr val="accent2">
                  <a:lumMod val="40000"/>
                  <a:lumOff val="60000"/>
                </a:schemeClr>
              </a:solidFill>
            </a:endParaRPr>
          </a:p>
        </p:txBody>
      </p:sp>
      <p:pic>
        <p:nvPicPr>
          <p:cNvPr id="1026" name="Picture 2" descr="Image result for ì²­êµëì ë¯¸êµ­ ì´ë¯¼">
            <a:extLst>
              <a:ext uri="{FF2B5EF4-FFF2-40B4-BE49-F238E27FC236}">
                <a16:creationId xmlns:a16="http://schemas.microsoft.com/office/drawing/2014/main" id="{61782A3B-C36D-41B7-89C8-F86B081C516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913911" y="997529"/>
            <a:ext cx="8463144" cy="5642096"/>
          </a:xfrm>
          <a:prstGeom prst="rect">
            <a:avLst/>
          </a:prstGeom>
          <a:noFill/>
          <a:extLst>
            <a:ext uri="{909E8E84-426E-40DD-AFC4-6F175D3DCCD1}">
              <a14:hiddenFill xmlns:a14="http://schemas.microsoft.com/office/drawing/2010/main">
                <a:solidFill>
                  <a:srgbClr val="FFFFFF"/>
                </a:solidFill>
              </a14:hiddenFill>
            </a:ext>
          </a:extLst>
        </p:spPr>
      </p:pic>
      <p:pic>
        <p:nvPicPr>
          <p:cNvPr id="3" name="1_3">
            <a:hlinkClick r:id="" action="ppaction://media"/>
            <a:extLst>
              <a:ext uri="{FF2B5EF4-FFF2-40B4-BE49-F238E27FC236}">
                <a16:creationId xmlns:a16="http://schemas.microsoft.com/office/drawing/2014/main" id="{1F9DA4E2-76AA-41D8-8D61-93B6C48086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96" y="6329072"/>
            <a:ext cx="487363" cy="487363"/>
          </a:xfrm>
          <a:prstGeom prst="rect">
            <a:avLst/>
          </a:prstGeom>
        </p:spPr>
      </p:pic>
    </p:spTree>
    <p:extLst>
      <p:ext uri="{BB962C8B-B14F-4D97-AF65-F5344CB8AC3E}">
        <p14:creationId xmlns:p14="http://schemas.microsoft.com/office/powerpoint/2010/main" val="420919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74510-2CBE-4D85-9D92-B11FA53DC07C}"/>
              </a:ext>
            </a:extLst>
          </p:cNvPr>
          <p:cNvSpPr>
            <a:spLocks noGrp="1"/>
          </p:cNvSpPr>
          <p:nvPr>
            <p:ph type="title"/>
          </p:nvPr>
        </p:nvSpPr>
        <p:spPr>
          <a:xfrm>
            <a:off x="-566056" y="-9578"/>
            <a:ext cx="9811651" cy="1025237"/>
          </a:xfrm>
        </p:spPr>
        <p:txBody>
          <a:bodyPr>
            <a:normAutofit/>
          </a:bodyPr>
          <a:lstStyle/>
          <a:p>
            <a:r>
              <a:rPr lang="ko-KR" altLang="en-US" sz="6000" dirty="0">
                <a:solidFill>
                  <a:schemeClr val="accent2">
                    <a:lumMod val="40000"/>
                    <a:lumOff val="60000"/>
                  </a:schemeClr>
                </a:solidFill>
              </a:rPr>
              <a:t>한인 이민 전 시대적 배경</a:t>
            </a:r>
            <a:endParaRPr lang="en-US" sz="6000" dirty="0">
              <a:solidFill>
                <a:schemeClr val="accent2">
                  <a:lumMod val="40000"/>
                  <a:lumOff val="60000"/>
                </a:schemeClr>
              </a:solidFill>
            </a:endParaRPr>
          </a:p>
        </p:txBody>
      </p:sp>
      <p:sp>
        <p:nvSpPr>
          <p:cNvPr id="3" name="Content Placeholder 2">
            <a:extLst>
              <a:ext uri="{FF2B5EF4-FFF2-40B4-BE49-F238E27FC236}">
                <a16:creationId xmlns:a16="http://schemas.microsoft.com/office/drawing/2014/main" id="{B538D02D-2FC0-4EAA-BF8E-797AE32A46F5}"/>
              </a:ext>
            </a:extLst>
          </p:cNvPr>
          <p:cNvSpPr>
            <a:spLocks noGrp="1"/>
          </p:cNvSpPr>
          <p:nvPr>
            <p:ph idx="1"/>
          </p:nvPr>
        </p:nvSpPr>
        <p:spPr>
          <a:xfrm>
            <a:off x="0" y="928255"/>
            <a:ext cx="11582400" cy="5320145"/>
          </a:xfrm>
        </p:spPr>
        <p:txBody>
          <a:bodyPr>
            <a:normAutofit/>
          </a:bodyPr>
          <a:lstStyle/>
          <a:p>
            <a:pPr lvl="0" fontAlgn="base"/>
            <a:endParaRPr lang="en-US" altLang="ko-KR" dirty="0">
              <a:effectLst/>
            </a:endParaRPr>
          </a:p>
          <a:p>
            <a:pPr lvl="0" fontAlgn="base"/>
            <a:endParaRPr lang="en-US" altLang="ko-KR" dirty="0">
              <a:effectLst/>
            </a:endParaRPr>
          </a:p>
          <a:p>
            <a:pPr>
              <a:buFont typeface="Wingdings" panose="05000000000000000000" pitchFamily="2" charset="2"/>
              <a:buChar char="Ø"/>
            </a:pPr>
            <a:r>
              <a:rPr lang="ko-KR" altLang="en-US" sz="3200" dirty="0">
                <a:effectLst/>
              </a:rPr>
              <a:t> 정부의 무능함 </a:t>
            </a:r>
            <a:r>
              <a:rPr lang="en-US" altLang="ko-KR" sz="3200" dirty="0">
                <a:effectLst/>
              </a:rPr>
              <a:t>/ </a:t>
            </a:r>
            <a:r>
              <a:rPr lang="ko-KR" altLang="en-US" sz="3200" dirty="0">
                <a:effectLst/>
              </a:rPr>
              <a:t>지역 탐관오리의 횡포</a:t>
            </a:r>
          </a:p>
          <a:p>
            <a:pPr>
              <a:buFont typeface="Wingdings" panose="05000000000000000000" pitchFamily="2" charset="2"/>
              <a:buChar char="Ø"/>
            </a:pPr>
            <a:r>
              <a:rPr lang="ko-KR" altLang="en-US" sz="3200" dirty="0">
                <a:effectLst/>
              </a:rPr>
              <a:t> 청</a:t>
            </a:r>
            <a:r>
              <a:rPr lang="en-US" altLang="ko-KR" sz="3200" dirty="0">
                <a:effectLst/>
              </a:rPr>
              <a:t>(</a:t>
            </a:r>
            <a:r>
              <a:rPr lang="ko-KR" altLang="en-US" sz="3200" dirty="0">
                <a:effectLst/>
              </a:rPr>
              <a:t>중국</a:t>
            </a:r>
            <a:r>
              <a:rPr lang="en-US" altLang="ko-KR" sz="3200" dirty="0">
                <a:effectLst/>
              </a:rPr>
              <a:t>)</a:t>
            </a:r>
            <a:r>
              <a:rPr lang="ko-KR" altLang="en-US" sz="3200" dirty="0">
                <a:effectLst/>
              </a:rPr>
              <a:t>의 간섭</a:t>
            </a:r>
            <a:endParaRPr lang="en-US" altLang="ko-KR" sz="3200" dirty="0">
              <a:effectLst/>
            </a:endParaRPr>
          </a:p>
          <a:p>
            <a:pPr>
              <a:buFont typeface="Wingdings" panose="05000000000000000000" pitchFamily="2" charset="2"/>
              <a:buChar char="Ø"/>
            </a:pPr>
            <a:endParaRPr lang="en-US" altLang="ko-KR" sz="3200" dirty="0">
              <a:effectLst/>
            </a:endParaRPr>
          </a:p>
          <a:p>
            <a:pPr>
              <a:buFont typeface="Wingdings" panose="05000000000000000000" pitchFamily="2" charset="2"/>
              <a:buChar char="Ø"/>
            </a:pPr>
            <a:r>
              <a:rPr lang="ko-KR" altLang="en-US" sz="3200" b="1" dirty="0">
                <a:solidFill>
                  <a:srgbClr val="00FF00"/>
                </a:solidFill>
                <a:effectLst/>
              </a:rPr>
              <a:t> 강화도 조약 </a:t>
            </a:r>
            <a:r>
              <a:rPr lang="en-US" altLang="ko-KR" sz="3200" dirty="0">
                <a:effectLst/>
              </a:rPr>
              <a:t>(</a:t>
            </a:r>
            <a:r>
              <a:rPr lang="ko-KR" altLang="en-US" sz="3200" dirty="0">
                <a:effectLst/>
              </a:rPr>
              <a:t>일본</a:t>
            </a:r>
            <a:r>
              <a:rPr lang="en-US" altLang="ko-KR" sz="3200" dirty="0">
                <a:effectLst/>
              </a:rPr>
              <a:t>) : </a:t>
            </a:r>
            <a:r>
              <a:rPr lang="ko-KR" altLang="en-US" sz="3200" dirty="0">
                <a:effectLst/>
              </a:rPr>
              <a:t>불리한 외교 관계 </a:t>
            </a:r>
            <a:endParaRPr lang="en-US" altLang="ko-KR" sz="3200" dirty="0">
              <a:effectLst/>
            </a:endParaRPr>
          </a:p>
          <a:p>
            <a:pPr marL="0" indent="0">
              <a:buNone/>
            </a:pPr>
            <a:r>
              <a:rPr lang="en-US" altLang="ko-KR" sz="3200" dirty="0">
                <a:effectLst/>
              </a:rPr>
              <a:t>                                       </a:t>
            </a:r>
            <a:r>
              <a:rPr lang="ko-KR" altLang="en-US" sz="3200" dirty="0">
                <a:effectLst/>
              </a:rPr>
              <a:t>서구 나라들과의 불평등 조약의 시작</a:t>
            </a:r>
          </a:p>
          <a:p>
            <a:pPr marL="0" indent="0">
              <a:buNone/>
            </a:pPr>
            <a:endParaRPr lang="en-US" sz="3200" dirty="0"/>
          </a:p>
        </p:txBody>
      </p:sp>
      <p:grpSp>
        <p:nvGrpSpPr>
          <p:cNvPr id="16" name="Group 15">
            <a:extLst>
              <a:ext uri="{FF2B5EF4-FFF2-40B4-BE49-F238E27FC236}">
                <a16:creationId xmlns:a16="http://schemas.microsoft.com/office/drawing/2014/main" id="{D471F2D3-9693-4977-A84A-747B48FA4D68}"/>
              </a:ext>
            </a:extLst>
          </p:cNvPr>
          <p:cNvGrpSpPr/>
          <p:nvPr/>
        </p:nvGrpSpPr>
        <p:grpSpPr>
          <a:xfrm>
            <a:off x="7453766" y="2210789"/>
            <a:ext cx="3550705" cy="791028"/>
            <a:chOff x="7453766" y="2002971"/>
            <a:chExt cx="3550705" cy="791028"/>
          </a:xfrm>
        </p:grpSpPr>
        <p:cxnSp>
          <p:nvCxnSpPr>
            <p:cNvPr id="5" name="Straight Connector 4">
              <a:extLst>
                <a:ext uri="{FF2B5EF4-FFF2-40B4-BE49-F238E27FC236}">
                  <a16:creationId xmlns:a16="http://schemas.microsoft.com/office/drawing/2014/main" id="{455D2036-0506-4ADB-B15F-5DA8DCFA5C4E}"/>
                </a:ext>
              </a:extLst>
            </p:cNvPr>
            <p:cNvCxnSpPr/>
            <p:nvPr/>
          </p:nvCxnSpPr>
          <p:spPr>
            <a:xfrm>
              <a:off x="7456941" y="2013289"/>
              <a:ext cx="36285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757FB2D-F2F6-4EBB-AE32-D48230686260}"/>
                </a:ext>
              </a:extLst>
            </p:cNvPr>
            <p:cNvCxnSpPr/>
            <p:nvPr/>
          </p:nvCxnSpPr>
          <p:spPr>
            <a:xfrm>
              <a:off x="7453766" y="2782093"/>
              <a:ext cx="36285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1747D13-14C4-41C9-AAAF-148FE3A79A9F}"/>
                </a:ext>
              </a:extLst>
            </p:cNvPr>
            <p:cNvCxnSpPr>
              <a:cxnSpLocks/>
            </p:cNvCxnSpPr>
            <p:nvPr/>
          </p:nvCxnSpPr>
          <p:spPr>
            <a:xfrm>
              <a:off x="7808686" y="2002971"/>
              <a:ext cx="0" cy="7910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6BF3327-3843-4DF6-9B88-DAF5BF275DCC}"/>
                </a:ext>
              </a:extLst>
            </p:cNvPr>
            <p:cNvCxnSpPr/>
            <p:nvPr/>
          </p:nvCxnSpPr>
          <p:spPr>
            <a:xfrm>
              <a:off x="7808686" y="2413000"/>
              <a:ext cx="446314"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4970838-5E9A-4FB0-B1ED-06D4BB7B30C4}"/>
                </a:ext>
              </a:extLst>
            </p:cNvPr>
            <p:cNvSpPr txBox="1"/>
            <p:nvPr/>
          </p:nvSpPr>
          <p:spPr>
            <a:xfrm>
              <a:off x="8255000" y="2106097"/>
              <a:ext cx="2749471" cy="584775"/>
            </a:xfrm>
            <a:prstGeom prst="rect">
              <a:avLst/>
            </a:prstGeom>
            <a:noFill/>
          </p:spPr>
          <p:txBody>
            <a:bodyPr wrap="none" rtlCol="0">
              <a:spAutoFit/>
            </a:bodyPr>
            <a:lstStyle/>
            <a:p>
              <a:r>
                <a:rPr lang="ko-KR" altLang="en-US" sz="3200" b="1" dirty="0">
                  <a:solidFill>
                    <a:srgbClr val="00FF00"/>
                  </a:solidFill>
                </a:rPr>
                <a:t>동학운동 초래</a:t>
              </a:r>
              <a:endParaRPr lang="en-US" sz="3200" b="1" dirty="0">
                <a:solidFill>
                  <a:srgbClr val="00FF00"/>
                </a:solidFill>
              </a:endParaRPr>
            </a:p>
          </p:txBody>
        </p:sp>
      </p:grpSp>
      <p:pic>
        <p:nvPicPr>
          <p:cNvPr id="7" name="1_4">
            <a:hlinkClick r:id="" action="ppaction://media"/>
            <a:extLst>
              <a:ext uri="{FF2B5EF4-FFF2-40B4-BE49-F238E27FC236}">
                <a16:creationId xmlns:a16="http://schemas.microsoft.com/office/drawing/2014/main" id="{DB7A749D-A58E-4CEB-A2F0-B9FD3BCA81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639" y="6370637"/>
            <a:ext cx="487363" cy="487363"/>
          </a:xfrm>
          <a:prstGeom prst="rect">
            <a:avLst/>
          </a:prstGeom>
        </p:spPr>
      </p:pic>
    </p:spTree>
    <p:extLst>
      <p:ext uri="{BB962C8B-B14F-4D97-AF65-F5344CB8AC3E}">
        <p14:creationId xmlns:p14="http://schemas.microsoft.com/office/powerpoint/2010/main" val="151370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2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197C7-F25C-4F57-9626-8BF87F731659}"/>
              </a:ext>
            </a:extLst>
          </p:cNvPr>
          <p:cNvSpPr>
            <a:spLocks noGrp="1"/>
          </p:cNvSpPr>
          <p:nvPr>
            <p:ph type="title"/>
          </p:nvPr>
        </p:nvSpPr>
        <p:spPr>
          <a:xfrm>
            <a:off x="1" y="-96982"/>
            <a:ext cx="11267556" cy="1263045"/>
          </a:xfrm>
        </p:spPr>
        <p:txBody>
          <a:bodyPr>
            <a:normAutofit/>
          </a:bodyPr>
          <a:lstStyle/>
          <a:p>
            <a:pPr algn="l"/>
            <a:r>
              <a:rPr lang="ko-KR" altLang="en-US" sz="6000" dirty="0">
                <a:solidFill>
                  <a:schemeClr val="accent2">
                    <a:lumMod val="60000"/>
                    <a:lumOff val="40000"/>
                  </a:schemeClr>
                </a:solidFill>
              </a:rPr>
              <a:t>동학 운동과 강화도 조약</a:t>
            </a:r>
            <a:endParaRPr lang="en-US" sz="6000" dirty="0">
              <a:solidFill>
                <a:schemeClr val="accent2">
                  <a:lumMod val="60000"/>
                  <a:lumOff val="40000"/>
                </a:schemeClr>
              </a:solidFill>
            </a:endParaRPr>
          </a:p>
        </p:txBody>
      </p:sp>
      <p:sp>
        <p:nvSpPr>
          <p:cNvPr id="3" name="Text Placeholder 2">
            <a:extLst>
              <a:ext uri="{FF2B5EF4-FFF2-40B4-BE49-F238E27FC236}">
                <a16:creationId xmlns:a16="http://schemas.microsoft.com/office/drawing/2014/main" id="{3259905E-3748-4AC8-B0A2-0DFEE4E07EB8}"/>
              </a:ext>
            </a:extLst>
          </p:cNvPr>
          <p:cNvSpPr>
            <a:spLocks noGrp="1"/>
          </p:cNvSpPr>
          <p:nvPr>
            <p:ph type="body" idx="1"/>
          </p:nvPr>
        </p:nvSpPr>
        <p:spPr/>
        <p:txBody>
          <a:bodyPr/>
          <a:lstStyle/>
          <a:p>
            <a:r>
              <a:rPr lang="ko-KR" altLang="en-US" dirty="0"/>
              <a:t>동학농민운동</a:t>
            </a:r>
            <a:endParaRPr lang="en-US" dirty="0"/>
          </a:p>
        </p:txBody>
      </p:sp>
      <p:sp>
        <p:nvSpPr>
          <p:cNvPr id="5" name="Text Placeholder 4">
            <a:extLst>
              <a:ext uri="{FF2B5EF4-FFF2-40B4-BE49-F238E27FC236}">
                <a16:creationId xmlns:a16="http://schemas.microsoft.com/office/drawing/2014/main" id="{18D01F5B-5770-4E30-9DB8-F0FC39B4A49C}"/>
              </a:ext>
            </a:extLst>
          </p:cNvPr>
          <p:cNvSpPr>
            <a:spLocks noGrp="1"/>
          </p:cNvSpPr>
          <p:nvPr>
            <p:ph type="body" sz="quarter" idx="3"/>
          </p:nvPr>
        </p:nvSpPr>
        <p:spPr/>
        <p:txBody>
          <a:bodyPr/>
          <a:lstStyle/>
          <a:p>
            <a:r>
              <a:rPr lang="ko-KR" altLang="en-US" dirty="0"/>
              <a:t>강화도 조약</a:t>
            </a:r>
            <a:endParaRPr lang="en-US" dirty="0"/>
          </a:p>
        </p:txBody>
      </p:sp>
      <p:pic>
        <p:nvPicPr>
          <p:cNvPr id="2058" name="Picture 10" descr="Image result for ëí ëë¯¼ ì´ë">
            <a:extLst>
              <a:ext uri="{FF2B5EF4-FFF2-40B4-BE49-F238E27FC236}">
                <a16:creationId xmlns:a16="http://schemas.microsoft.com/office/drawing/2014/main" id="{7731BD5A-D88B-40C0-A07B-8227F3593FD8}"/>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164957" y="1062010"/>
            <a:ext cx="5874028" cy="332010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ê°íë ì¡°ì½">
            <a:extLst>
              <a:ext uri="{FF2B5EF4-FFF2-40B4-BE49-F238E27FC236}">
                <a16:creationId xmlns:a16="http://schemas.microsoft.com/office/drawing/2014/main" id="{BE1F2B57-EFB9-41D2-8C2A-1A76278F0855}"/>
              </a:ext>
            </a:extLst>
          </p:cNvPr>
          <p:cNvPicPr preferRelativeResize="0">
            <a:picLocks noGrp="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bwMode="auto">
          <a:xfrm>
            <a:off x="6096000" y="1062010"/>
            <a:ext cx="5870448" cy="3319272"/>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14" descr="Image result for ê°íë ì¡°ì½">
            <a:extLst>
              <a:ext uri="{FF2B5EF4-FFF2-40B4-BE49-F238E27FC236}">
                <a16:creationId xmlns:a16="http://schemas.microsoft.com/office/drawing/2014/main" id="{57589133-7DBA-4C02-88B0-6EF6581611E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Rectangle: Rounded Corners 21">
            <a:extLst>
              <a:ext uri="{FF2B5EF4-FFF2-40B4-BE49-F238E27FC236}">
                <a16:creationId xmlns:a16="http://schemas.microsoft.com/office/drawing/2014/main" id="{AE5EEBDE-49EB-48FE-B195-ECD053B0C1CD}"/>
              </a:ext>
            </a:extLst>
          </p:cNvPr>
          <p:cNvSpPr/>
          <p:nvPr/>
        </p:nvSpPr>
        <p:spPr>
          <a:xfrm>
            <a:off x="7988944" y="4529770"/>
            <a:ext cx="2737114" cy="55548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663EBCA-C017-44EC-9D4D-1131165CC433}"/>
              </a:ext>
            </a:extLst>
          </p:cNvPr>
          <p:cNvSpPr txBox="1"/>
          <p:nvPr/>
        </p:nvSpPr>
        <p:spPr>
          <a:xfrm>
            <a:off x="8494118" y="4594557"/>
            <a:ext cx="2081849" cy="461665"/>
          </a:xfrm>
          <a:prstGeom prst="rect">
            <a:avLst/>
          </a:prstGeom>
          <a:noFill/>
        </p:spPr>
        <p:txBody>
          <a:bodyPr wrap="square" rtlCol="0">
            <a:spAutoFit/>
          </a:bodyPr>
          <a:lstStyle/>
          <a:p>
            <a:r>
              <a:rPr lang="ko-KR" altLang="en-US" sz="2400" b="1" dirty="0">
                <a:solidFill>
                  <a:srgbClr val="FF0000"/>
                </a:solidFill>
              </a:rPr>
              <a:t>강화도 조약</a:t>
            </a:r>
            <a:endParaRPr lang="en-US" sz="2400" b="1" dirty="0">
              <a:solidFill>
                <a:srgbClr val="FF0000"/>
              </a:solidFill>
            </a:endParaRPr>
          </a:p>
        </p:txBody>
      </p:sp>
      <p:sp>
        <p:nvSpPr>
          <p:cNvPr id="24" name="TextBox 23">
            <a:extLst>
              <a:ext uri="{FF2B5EF4-FFF2-40B4-BE49-F238E27FC236}">
                <a16:creationId xmlns:a16="http://schemas.microsoft.com/office/drawing/2014/main" id="{F1320B85-3A5B-4630-A09E-FE9E4768A721}"/>
              </a:ext>
            </a:extLst>
          </p:cNvPr>
          <p:cNvSpPr txBox="1"/>
          <p:nvPr/>
        </p:nvSpPr>
        <p:spPr>
          <a:xfrm>
            <a:off x="7110318" y="5179065"/>
            <a:ext cx="5081682" cy="1661993"/>
          </a:xfrm>
          <a:prstGeom prst="rect">
            <a:avLst/>
          </a:prstGeom>
          <a:noFill/>
        </p:spPr>
        <p:txBody>
          <a:bodyPr wrap="square" rtlCol="0">
            <a:spAutoFit/>
          </a:bodyPr>
          <a:lstStyle/>
          <a:p>
            <a:pPr marL="285750" indent="-285750">
              <a:buFont typeface="Arial" panose="020B0604020202020204" pitchFamily="34" charset="0"/>
              <a:buChar char="•"/>
            </a:pPr>
            <a:r>
              <a:rPr lang="ko-KR" altLang="en-US" sz="1400" dirty="0"/>
              <a:t>조선은 자주국이며 일본과 평등한 권리를 가진다</a:t>
            </a:r>
            <a:r>
              <a:rPr lang="en-US" altLang="ko-KR" sz="1400" dirty="0"/>
              <a:t>.</a:t>
            </a:r>
          </a:p>
          <a:p>
            <a:pPr marL="285750" indent="-285750">
              <a:buFont typeface="Arial" panose="020B0604020202020204" pitchFamily="34" charset="0"/>
              <a:buChar char="•"/>
            </a:pPr>
            <a:r>
              <a:rPr lang="ko-KR" altLang="en-US" sz="1400" dirty="0"/>
              <a:t>조선은 부산 이외의 두 항구를 </a:t>
            </a:r>
            <a:r>
              <a:rPr lang="en-US" altLang="ko-KR" sz="1400" dirty="0"/>
              <a:t>20</a:t>
            </a:r>
            <a:r>
              <a:rPr lang="ko-KR" altLang="en-US" sz="1400" dirty="0"/>
              <a:t>개월 내에 추가로 개항한다</a:t>
            </a:r>
            <a:r>
              <a:rPr lang="en-US" altLang="ko-KR" sz="1400" dirty="0"/>
              <a:t>.</a:t>
            </a:r>
          </a:p>
          <a:p>
            <a:pPr marL="285750" indent="-285750">
              <a:buFont typeface="Arial" panose="020B0604020202020204" pitchFamily="34" charset="0"/>
              <a:buChar char="•"/>
            </a:pPr>
            <a:r>
              <a:rPr lang="ko-KR" altLang="en-US" sz="1400" dirty="0"/>
              <a:t>조선의 해안을 일본의 항해자가 자유로이 측량하도록 허가한다</a:t>
            </a:r>
            <a:r>
              <a:rPr lang="en-US" altLang="ko-KR" sz="1400" dirty="0"/>
              <a:t>.</a:t>
            </a:r>
          </a:p>
          <a:p>
            <a:pPr marL="285750" indent="-285750">
              <a:buFont typeface="Arial" panose="020B0604020202020204" pitchFamily="34" charset="0"/>
              <a:buChar char="•"/>
            </a:pPr>
            <a:r>
              <a:rPr lang="ko-KR" altLang="en-US" sz="1400" dirty="0"/>
              <a:t>조선의 항구에 머무르는 동안 죄를 지은 일본 사람은 일본의 법에 따라 일본 관리가 심판한다</a:t>
            </a:r>
            <a:r>
              <a:rPr lang="en-US" altLang="ko-KR" sz="1400" dirty="0"/>
              <a:t>.</a:t>
            </a:r>
          </a:p>
          <a:p>
            <a:pPr marL="285750" indent="-285750">
              <a:buFont typeface="Arial" panose="020B0604020202020204" pitchFamily="34" charset="0"/>
              <a:buChar char="•"/>
            </a:pPr>
            <a:endParaRPr lang="en-US" dirty="0"/>
          </a:p>
        </p:txBody>
      </p:sp>
      <p:sp>
        <p:nvSpPr>
          <p:cNvPr id="26" name="Rectangle: Rounded Corners 25">
            <a:extLst>
              <a:ext uri="{FF2B5EF4-FFF2-40B4-BE49-F238E27FC236}">
                <a16:creationId xmlns:a16="http://schemas.microsoft.com/office/drawing/2014/main" id="{89A009E3-EED0-42C2-8493-2AF2B41E411A}"/>
              </a:ext>
            </a:extLst>
          </p:cNvPr>
          <p:cNvSpPr/>
          <p:nvPr/>
        </p:nvSpPr>
        <p:spPr>
          <a:xfrm>
            <a:off x="1602658" y="4579613"/>
            <a:ext cx="2737114" cy="55548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E9D154DC-BBBE-47C2-941A-08B6FB4ECC15}"/>
              </a:ext>
            </a:extLst>
          </p:cNvPr>
          <p:cNvSpPr txBox="1"/>
          <p:nvPr/>
        </p:nvSpPr>
        <p:spPr>
          <a:xfrm>
            <a:off x="2223948" y="4658914"/>
            <a:ext cx="2081849" cy="461665"/>
          </a:xfrm>
          <a:prstGeom prst="rect">
            <a:avLst/>
          </a:prstGeom>
          <a:noFill/>
        </p:spPr>
        <p:txBody>
          <a:bodyPr wrap="square" rtlCol="0">
            <a:spAutoFit/>
          </a:bodyPr>
          <a:lstStyle/>
          <a:p>
            <a:r>
              <a:rPr lang="ko-KR" altLang="en-US" sz="2400" b="1" dirty="0">
                <a:solidFill>
                  <a:srgbClr val="FF0000"/>
                </a:solidFill>
              </a:rPr>
              <a:t>동학운동</a:t>
            </a:r>
            <a:endParaRPr lang="en-US" sz="2400" b="1" dirty="0">
              <a:solidFill>
                <a:srgbClr val="FF0000"/>
              </a:solidFill>
            </a:endParaRPr>
          </a:p>
        </p:txBody>
      </p:sp>
      <p:sp>
        <p:nvSpPr>
          <p:cNvPr id="28" name="TextBox 27">
            <a:extLst>
              <a:ext uri="{FF2B5EF4-FFF2-40B4-BE49-F238E27FC236}">
                <a16:creationId xmlns:a16="http://schemas.microsoft.com/office/drawing/2014/main" id="{9A500B4F-C951-4C54-AAFA-84343E3E1332}"/>
              </a:ext>
            </a:extLst>
          </p:cNvPr>
          <p:cNvSpPr txBox="1"/>
          <p:nvPr/>
        </p:nvSpPr>
        <p:spPr>
          <a:xfrm>
            <a:off x="724032" y="5228908"/>
            <a:ext cx="5081682" cy="923330"/>
          </a:xfrm>
          <a:prstGeom prst="rect">
            <a:avLst/>
          </a:prstGeom>
          <a:noFill/>
        </p:spPr>
        <p:txBody>
          <a:bodyPr wrap="square" rtlCol="0">
            <a:spAutoFit/>
          </a:bodyPr>
          <a:lstStyle/>
          <a:p>
            <a:pPr marL="285750" indent="-285750">
              <a:buFont typeface="Arial" panose="020B0604020202020204" pitchFamily="34" charset="0"/>
              <a:buChar char="•"/>
            </a:pPr>
            <a:r>
              <a:rPr lang="ko-KR" altLang="en-US" dirty="0">
                <a:latin typeface="+mn-ea"/>
              </a:rPr>
              <a:t>국내적으로 탐관오리의 횡포</a:t>
            </a:r>
            <a:endParaRPr lang="en-US" altLang="ko-KR" dirty="0">
              <a:latin typeface="+mn-ea"/>
            </a:endParaRPr>
          </a:p>
          <a:p>
            <a:pPr marL="285750" indent="-285750">
              <a:buFont typeface="Arial" panose="020B0604020202020204" pitchFamily="34" charset="0"/>
              <a:buChar char="•"/>
            </a:pPr>
            <a:r>
              <a:rPr lang="ko-KR" altLang="en-US" dirty="0">
                <a:latin typeface="+mn-ea"/>
              </a:rPr>
              <a:t>국외적으로 청나라</a:t>
            </a:r>
            <a:r>
              <a:rPr lang="en-US" altLang="ko-KR" dirty="0">
                <a:latin typeface="+mn-ea"/>
              </a:rPr>
              <a:t>(</a:t>
            </a:r>
            <a:r>
              <a:rPr lang="ko-KR" altLang="en-US" dirty="0">
                <a:latin typeface="+mn-ea"/>
              </a:rPr>
              <a:t>중국</a:t>
            </a:r>
            <a:r>
              <a:rPr lang="en-US" altLang="ko-KR" dirty="0">
                <a:latin typeface="+mn-ea"/>
              </a:rPr>
              <a:t>)</a:t>
            </a:r>
            <a:r>
              <a:rPr lang="ko-KR" altLang="en-US" dirty="0">
                <a:latin typeface="+mn-ea"/>
              </a:rPr>
              <a:t>의 침략</a:t>
            </a:r>
            <a:endParaRPr lang="en-US" altLang="ko-KR" dirty="0">
              <a:latin typeface="+mn-ea"/>
            </a:endParaRPr>
          </a:p>
          <a:p>
            <a:pPr marL="285750" indent="-285750">
              <a:buFont typeface="Arial" panose="020B0604020202020204" pitchFamily="34" charset="0"/>
              <a:buChar char="•"/>
            </a:pPr>
            <a:endParaRPr lang="en-US" dirty="0"/>
          </a:p>
        </p:txBody>
      </p:sp>
      <p:pic>
        <p:nvPicPr>
          <p:cNvPr id="6" name="1_5">
            <a:hlinkClick r:id="" action="ppaction://media"/>
            <a:extLst>
              <a:ext uri="{FF2B5EF4-FFF2-40B4-BE49-F238E27FC236}">
                <a16:creationId xmlns:a16="http://schemas.microsoft.com/office/drawing/2014/main" id="{4DFA1615-BD7D-41A5-B57D-B4185B35B3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2371" y="6353695"/>
            <a:ext cx="487363" cy="487363"/>
          </a:xfrm>
          <a:prstGeom prst="rect">
            <a:avLst/>
          </a:prstGeom>
        </p:spPr>
      </p:pic>
    </p:spTree>
    <p:extLst>
      <p:ext uri="{BB962C8B-B14F-4D97-AF65-F5344CB8AC3E}">
        <p14:creationId xmlns:p14="http://schemas.microsoft.com/office/powerpoint/2010/main" val="207526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3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7C58E-B8F1-42E6-B50C-157B3C50AC37}"/>
              </a:ext>
            </a:extLst>
          </p:cNvPr>
          <p:cNvSpPr>
            <a:spLocks noGrp="1"/>
          </p:cNvSpPr>
          <p:nvPr>
            <p:ph type="title"/>
          </p:nvPr>
        </p:nvSpPr>
        <p:spPr>
          <a:xfrm>
            <a:off x="0" y="-53561"/>
            <a:ext cx="6124314" cy="1326321"/>
          </a:xfrm>
        </p:spPr>
        <p:txBody>
          <a:bodyPr>
            <a:normAutofit/>
          </a:bodyPr>
          <a:lstStyle/>
          <a:p>
            <a:pPr algn="l"/>
            <a:r>
              <a:rPr lang="ko-KR" altLang="en-US" sz="6000" dirty="0">
                <a:solidFill>
                  <a:schemeClr val="accent2">
                    <a:lumMod val="40000"/>
                    <a:lumOff val="60000"/>
                  </a:schemeClr>
                </a:solidFill>
              </a:rPr>
              <a:t>한인 이민의 역사</a:t>
            </a:r>
            <a:endParaRPr lang="en-US" sz="6000" dirty="0">
              <a:solidFill>
                <a:schemeClr val="accent2">
                  <a:lumMod val="40000"/>
                  <a:lumOff val="60000"/>
                </a:schemeClr>
              </a:solidFill>
            </a:endParaRPr>
          </a:p>
        </p:txBody>
      </p:sp>
      <p:grpSp>
        <p:nvGrpSpPr>
          <p:cNvPr id="8" name="Group 7">
            <a:extLst>
              <a:ext uri="{FF2B5EF4-FFF2-40B4-BE49-F238E27FC236}">
                <a16:creationId xmlns:a16="http://schemas.microsoft.com/office/drawing/2014/main" id="{E3FD0351-D965-4227-9657-C88A87D93B20}"/>
              </a:ext>
            </a:extLst>
          </p:cNvPr>
          <p:cNvGrpSpPr/>
          <p:nvPr/>
        </p:nvGrpSpPr>
        <p:grpSpPr>
          <a:xfrm>
            <a:off x="378862" y="2358311"/>
            <a:ext cx="11434276" cy="2467463"/>
            <a:chOff x="272815" y="2201518"/>
            <a:chExt cx="11531259" cy="2559376"/>
          </a:xfrm>
        </p:grpSpPr>
        <p:pic>
          <p:nvPicPr>
            <p:cNvPr id="5" name="Picture 2" descr="í ëì ë³´ë ì¬ì¸íì¸ íí© í">
              <a:extLst>
                <a:ext uri="{FF2B5EF4-FFF2-40B4-BE49-F238E27FC236}">
                  <a16:creationId xmlns:a16="http://schemas.microsoft.com/office/drawing/2014/main" id="{4F486747-6BFF-415F-A75A-738774CD213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88" b="93901"/>
            <a:stretch/>
          </p:blipFill>
          <p:spPr bwMode="auto">
            <a:xfrm>
              <a:off x="272816" y="2201518"/>
              <a:ext cx="11531258" cy="9325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í ëì ë³´ë ì¬ì¸íì¸ íí© í">
              <a:extLst>
                <a:ext uri="{FF2B5EF4-FFF2-40B4-BE49-F238E27FC236}">
                  <a16:creationId xmlns:a16="http://schemas.microsoft.com/office/drawing/2014/main" id="{1218C87A-DF06-4ADD-B7E9-FB7CF45D9CC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7782" r="988" b="51579"/>
            <a:stretch/>
          </p:blipFill>
          <p:spPr bwMode="auto">
            <a:xfrm>
              <a:off x="272815" y="3134109"/>
              <a:ext cx="11531259" cy="1626785"/>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1_6">
            <a:hlinkClick r:id="" action="ppaction://media"/>
            <a:extLst>
              <a:ext uri="{FF2B5EF4-FFF2-40B4-BE49-F238E27FC236}">
                <a16:creationId xmlns:a16="http://schemas.microsoft.com/office/drawing/2014/main" id="{680CA5C2-45B5-4C0E-9698-0DA7D969F0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180" y="6370637"/>
            <a:ext cx="487363" cy="487363"/>
          </a:xfrm>
          <a:prstGeom prst="rect">
            <a:avLst/>
          </a:prstGeom>
        </p:spPr>
      </p:pic>
    </p:spTree>
    <p:extLst>
      <p:ext uri="{BB962C8B-B14F-4D97-AF65-F5344CB8AC3E}">
        <p14:creationId xmlns:p14="http://schemas.microsoft.com/office/powerpoint/2010/main" val="174579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B209E-5A09-4A48-94CC-8A645E92CDD9}"/>
              </a:ext>
            </a:extLst>
          </p:cNvPr>
          <p:cNvSpPr>
            <a:spLocks noGrp="1"/>
          </p:cNvSpPr>
          <p:nvPr>
            <p:ph type="title"/>
          </p:nvPr>
        </p:nvSpPr>
        <p:spPr>
          <a:xfrm>
            <a:off x="0" y="-139251"/>
            <a:ext cx="10474641" cy="949030"/>
          </a:xfrm>
        </p:spPr>
        <p:txBody>
          <a:bodyPr>
            <a:normAutofit fontScale="90000"/>
          </a:bodyPr>
          <a:lstStyle/>
          <a:p>
            <a:pPr lvl="0" algn="l" fontAlgn="base"/>
            <a:br>
              <a:rPr lang="en-US" altLang="ko-KR" dirty="0">
                <a:effectLst/>
              </a:rPr>
            </a:br>
            <a:br>
              <a:rPr lang="en-US" altLang="ko-KR" dirty="0">
                <a:effectLst/>
              </a:rPr>
            </a:br>
            <a:r>
              <a:rPr lang="ko-KR" altLang="en-US" sz="6700" dirty="0">
                <a:solidFill>
                  <a:schemeClr val="accent2">
                    <a:lumMod val="40000"/>
                    <a:lumOff val="60000"/>
                  </a:schemeClr>
                </a:solidFill>
                <a:effectLst/>
              </a:rPr>
              <a:t>하와이 한인 이민 역사의 시작</a:t>
            </a:r>
            <a:br>
              <a:rPr lang="en-US" dirty="0">
                <a:effectLst/>
              </a:rPr>
            </a:br>
            <a:endParaRPr lang="en-US" dirty="0"/>
          </a:p>
        </p:txBody>
      </p:sp>
      <p:sp>
        <p:nvSpPr>
          <p:cNvPr id="3" name="Content Placeholder 2">
            <a:extLst>
              <a:ext uri="{FF2B5EF4-FFF2-40B4-BE49-F238E27FC236}">
                <a16:creationId xmlns:a16="http://schemas.microsoft.com/office/drawing/2014/main" id="{C37618CD-5189-4385-829B-91AD4A979B53}"/>
              </a:ext>
            </a:extLst>
          </p:cNvPr>
          <p:cNvSpPr>
            <a:spLocks noGrp="1"/>
          </p:cNvSpPr>
          <p:nvPr>
            <p:ph idx="1"/>
          </p:nvPr>
        </p:nvSpPr>
        <p:spPr>
          <a:xfrm>
            <a:off x="0" y="1549659"/>
            <a:ext cx="5722532" cy="4765964"/>
          </a:xfrm>
        </p:spPr>
        <p:txBody>
          <a:bodyPr>
            <a:normAutofit lnSpcReduction="10000"/>
          </a:bodyPr>
          <a:lstStyle/>
          <a:p>
            <a:pPr>
              <a:buFont typeface="Wingdings" panose="05000000000000000000" pitchFamily="2" charset="2"/>
              <a:buChar char="Ø"/>
            </a:pPr>
            <a:r>
              <a:rPr lang="en-US" altLang="ko-KR" sz="2800" dirty="0">
                <a:effectLst/>
              </a:rPr>
              <a:t> 1883</a:t>
            </a:r>
            <a:r>
              <a:rPr lang="ko-KR" altLang="en-US" sz="2800" dirty="0">
                <a:effectLst/>
              </a:rPr>
              <a:t>년 </a:t>
            </a:r>
            <a:r>
              <a:rPr lang="en-US" altLang="ko-KR" sz="2800" dirty="0">
                <a:effectLst/>
              </a:rPr>
              <a:t>9</a:t>
            </a:r>
            <a:r>
              <a:rPr lang="ko-KR" altLang="en-US" sz="2800" dirty="0">
                <a:effectLst/>
              </a:rPr>
              <a:t>월 </a:t>
            </a:r>
            <a:r>
              <a:rPr lang="ko-KR" altLang="en-US" sz="2800" b="1" dirty="0">
                <a:effectLst/>
              </a:rPr>
              <a:t>한국 최초의 미국 외교 사절단 </a:t>
            </a:r>
            <a:r>
              <a:rPr lang="en-US" altLang="ko-KR" sz="2800" b="1" dirty="0">
                <a:effectLst/>
              </a:rPr>
              <a:t> </a:t>
            </a:r>
            <a:r>
              <a:rPr lang="en-US" altLang="ko-KR" sz="2800" b="1" dirty="0">
                <a:solidFill>
                  <a:srgbClr val="00FF00"/>
                </a:solidFill>
                <a:effectLst/>
              </a:rPr>
              <a:t>(</a:t>
            </a:r>
            <a:r>
              <a:rPr lang="ko-KR" altLang="en-US" sz="2800" b="1" dirty="0">
                <a:solidFill>
                  <a:srgbClr val="00FF00"/>
                </a:solidFill>
                <a:effectLst/>
              </a:rPr>
              <a:t>보빙사</a:t>
            </a:r>
            <a:r>
              <a:rPr lang="en-US" altLang="ko-KR" sz="2800" b="1" dirty="0">
                <a:solidFill>
                  <a:srgbClr val="00FF00"/>
                </a:solidFill>
                <a:effectLst/>
              </a:rPr>
              <a:t>)</a:t>
            </a:r>
          </a:p>
          <a:p>
            <a:pPr>
              <a:buFont typeface="Wingdings" panose="05000000000000000000" pitchFamily="2" charset="2"/>
              <a:buChar char="Ø"/>
            </a:pPr>
            <a:r>
              <a:rPr lang="ko-KR" altLang="en-US" sz="2800" dirty="0">
                <a:effectLst/>
              </a:rPr>
              <a:t> </a:t>
            </a:r>
            <a:r>
              <a:rPr lang="ko-KR" altLang="en-US" sz="2800" b="1" dirty="0">
                <a:solidFill>
                  <a:srgbClr val="00FF00"/>
                </a:solidFill>
                <a:effectLst/>
              </a:rPr>
              <a:t>호레이스 알렌</a:t>
            </a:r>
            <a:r>
              <a:rPr lang="en-US" altLang="ko-KR" sz="2800" dirty="0">
                <a:effectLst/>
              </a:rPr>
              <a:t>: </a:t>
            </a:r>
            <a:r>
              <a:rPr lang="ko-KR" altLang="en-US" sz="2800" dirty="0">
                <a:effectLst/>
              </a:rPr>
              <a:t>고종에게 하와이 이주 허락을 구함</a:t>
            </a:r>
            <a:endParaRPr lang="en-US" altLang="ko-KR" sz="2800" dirty="0">
              <a:effectLst/>
            </a:endParaRPr>
          </a:p>
          <a:p>
            <a:endParaRPr lang="ko-KR" altLang="en-US" sz="2800" dirty="0">
              <a:effectLst/>
            </a:endParaRPr>
          </a:p>
          <a:p>
            <a:pPr>
              <a:buFont typeface="Wingdings" panose="05000000000000000000" pitchFamily="2" charset="2"/>
              <a:buChar char="Ø"/>
            </a:pPr>
            <a:r>
              <a:rPr lang="ko-KR" altLang="en-US" sz="2800" dirty="0">
                <a:effectLst/>
              </a:rPr>
              <a:t> </a:t>
            </a:r>
            <a:r>
              <a:rPr lang="ko-KR" altLang="en-US" sz="2800" b="1" dirty="0">
                <a:solidFill>
                  <a:srgbClr val="00FF00"/>
                </a:solidFill>
                <a:effectLst/>
              </a:rPr>
              <a:t>한인 최초의 이민</a:t>
            </a:r>
            <a:r>
              <a:rPr lang="en-US" altLang="ko-KR" sz="2800" b="1" dirty="0">
                <a:solidFill>
                  <a:srgbClr val="00FF00"/>
                </a:solidFill>
                <a:effectLst/>
              </a:rPr>
              <a:t>(1885~1888</a:t>
            </a:r>
            <a:r>
              <a:rPr lang="ko-KR" altLang="en-US" sz="2800" b="1" dirty="0">
                <a:solidFill>
                  <a:srgbClr val="00FF00"/>
                </a:solidFill>
                <a:effectLst/>
              </a:rPr>
              <a:t>년</a:t>
            </a:r>
            <a:r>
              <a:rPr lang="en-US" altLang="ko-KR" sz="2800" b="1" dirty="0">
                <a:solidFill>
                  <a:srgbClr val="00FF00"/>
                </a:solidFill>
                <a:effectLst/>
              </a:rPr>
              <a:t>)</a:t>
            </a:r>
            <a:r>
              <a:rPr lang="ko-KR" altLang="en-US" sz="2800" b="1" dirty="0">
                <a:solidFill>
                  <a:srgbClr val="00FF00"/>
                </a:solidFill>
                <a:effectLst/>
              </a:rPr>
              <a:t> </a:t>
            </a:r>
            <a:endParaRPr lang="en-US" altLang="ko-KR" sz="2800" b="1" dirty="0">
              <a:solidFill>
                <a:srgbClr val="00FF00"/>
              </a:solidFill>
              <a:effectLst/>
            </a:endParaRPr>
          </a:p>
          <a:p>
            <a:pPr>
              <a:buFontTx/>
              <a:buChar char="-"/>
            </a:pPr>
            <a:r>
              <a:rPr lang="ko-KR" altLang="en-US" sz="2800" dirty="0">
                <a:effectLst/>
              </a:rPr>
              <a:t>유학생</a:t>
            </a:r>
            <a:r>
              <a:rPr lang="en-US" altLang="ko-KR" sz="2800" dirty="0">
                <a:effectLst/>
              </a:rPr>
              <a:t>, </a:t>
            </a:r>
            <a:r>
              <a:rPr lang="ko-KR" altLang="en-US" sz="2800" dirty="0">
                <a:effectLst/>
              </a:rPr>
              <a:t>외교관</a:t>
            </a:r>
            <a:r>
              <a:rPr lang="en-US" altLang="ko-KR" sz="2800" dirty="0">
                <a:effectLst/>
              </a:rPr>
              <a:t>, </a:t>
            </a:r>
            <a:r>
              <a:rPr lang="ko-KR" altLang="en-US" sz="2800" dirty="0">
                <a:effectLst/>
              </a:rPr>
              <a:t>상인 정치인 등 </a:t>
            </a:r>
            <a:endParaRPr lang="en-US" altLang="ko-KR" sz="2800" dirty="0">
              <a:effectLst/>
            </a:endParaRPr>
          </a:p>
          <a:p>
            <a:pPr marL="0" indent="0">
              <a:buNone/>
            </a:pPr>
            <a:r>
              <a:rPr lang="ko-KR" altLang="en-US" sz="2800" dirty="0">
                <a:effectLst/>
              </a:rPr>
              <a:t>  약 </a:t>
            </a:r>
            <a:r>
              <a:rPr lang="en-US" altLang="ko-KR" sz="2800" dirty="0">
                <a:effectLst/>
              </a:rPr>
              <a:t>50</a:t>
            </a:r>
            <a:r>
              <a:rPr lang="ko-KR" altLang="en-US" sz="2800" dirty="0">
                <a:effectLst/>
              </a:rPr>
              <a:t>명이 샌프란시스코로 이주</a:t>
            </a:r>
          </a:p>
        </p:txBody>
      </p:sp>
      <p:pic>
        <p:nvPicPr>
          <p:cNvPr id="4" name="Picture 3">
            <a:extLst>
              <a:ext uri="{FF2B5EF4-FFF2-40B4-BE49-F238E27FC236}">
                <a16:creationId xmlns:a16="http://schemas.microsoft.com/office/drawing/2014/main" id="{3C991D5E-E420-449F-B4D7-A832A4879A3A}"/>
              </a:ext>
            </a:extLst>
          </p:cNvPr>
          <p:cNvPicPr/>
          <p:nvPr/>
        </p:nvPicPr>
        <p:blipFill>
          <a:blip r:embed="rId5"/>
          <a:stretch>
            <a:fillRect/>
          </a:stretch>
        </p:blipFill>
        <p:spPr>
          <a:xfrm>
            <a:off x="6770717" y="1163383"/>
            <a:ext cx="4770119" cy="2804920"/>
          </a:xfrm>
          <a:prstGeom prst="rect">
            <a:avLst/>
          </a:prstGeom>
        </p:spPr>
      </p:pic>
      <p:pic>
        <p:nvPicPr>
          <p:cNvPr id="2050" name="Picture 2" descr="Image result for í¸ë ì´ì¤ ìë ">
            <a:extLst>
              <a:ext uri="{FF2B5EF4-FFF2-40B4-BE49-F238E27FC236}">
                <a16:creationId xmlns:a16="http://schemas.microsoft.com/office/drawing/2014/main" id="{08B58CF5-04DC-481E-BC04-236D0617A9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0838" y="4139757"/>
            <a:ext cx="2659998" cy="2533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53A246A-C579-4D3F-A152-3695A82879C6}"/>
              </a:ext>
            </a:extLst>
          </p:cNvPr>
          <p:cNvSpPr txBox="1"/>
          <p:nvPr/>
        </p:nvSpPr>
        <p:spPr>
          <a:xfrm>
            <a:off x="7006318" y="6341796"/>
            <a:ext cx="1874520" cy="400110"/>
          </a:xfrm>
          <a:prstGeom prst="rect">
            <a:avLst/>
          </a:prstGeom>
          <a:noFill/>
        </p:spPr>
        <p:txBody>
          <a:bodyPr wrap="square" rtlCol="0">
            <a:spAutoFit/>
          </a:bodyPr>
          <a:lstStyle/>
          <a:p>
            <a:r>
              <a:rPr lang="ko-KR" altLang="en-US" sz="2000" b="1" dirty="0">
                <a:solidFill>
                  <a:srgbClr val="FF0000"/>
                </a:solidFill>
              </a:rPr>
              <a:t>호레이스 알렌</a:t>
            </a:r>
            <a:endParaRPr lang="en-US" sz="2000" b="1" dirty="0">
              <a:solidFill>
                <a:srgbClr val="FF0000"/>
              </a:solidFill>
            </a:endParaRPr>
          </a:p>
        </p:txBody>
      </p:sp>
      <p:sp>
        <p:nvSpPr>
          <p:cNvPr id="6" name="TextBox 5">
            <a:extLst>
              <a:ext uri="{FF2B5EF4-FFF2-40B4-BE49-F238E27FC236}">
                <a16:creationId xmlns:a16="http://schemas.microsoft.com/office/drawing/2014/main" id="{653D2AAF-C19B-4887-A650-AD8FD3D26418}"/>
              </a:ext>
            </a:extLst>
          </p:cNvPr>
          <p:cNvSpPr txBox="1"/>
          <p:nvPr/>
        </p:nvSpPr>
        <p:spPr>
          <a:xfrm>
            <a:off x="5787649" y="3653920"/>
            <a:ext cx="1427019" cy="400110"/>
          </a:xfrm>
          <a:prstGeom prst="rect">
            <a:avLst/>
          </a:prstGeom>
          <a:noFill/>
        </p:spPr>
        <p:txBody>
          <a:bodyPr wrap="square" rtlCol="0">
            <a:spAutoFit/>
          </a:bodyPr>
          <a:lstStyle/>
          <a:p>
            <a:r>
              <a:rPr lang="ko-KR" altLang="en-US" sz="2000" b="1" dirty="0">
                <a:solidFill>
                  <a:srgbClr val="FF0000"/>
                </a:solidFill>
              </a:rPr>
              <a:t>보빙사</a:t>
            </a:r>
            <a:endParaRPr lang="en-US" sz="2000" b="1" dirty="0">
              <a:solidFill>
                <a:srgbClr val="FF0000"/>
              </a:solidFill>
            </a:endParaRPr>
          </a:p>
        </p:txBody>
      </p:sp>
      <p:pic>
        <p:nvPicPr>
          <p:cNvPr id="8" name="1_7">
            <a:hlinkClick r:id="" action="ppaction://media"/>
            <a:extLst>
              <a:ext uri="{FF2B5EF4-FFF2-40B4-BE49-F238E27FC236}">
                <a16:creationId xmlns:a16="http://schemas.microsoft.com/office/drawing/2014/main" id="{310DA14D-7DA7-41AA-87FF-E92C048CAA9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3801" y="6315623"/>
            <a:ext cx="487363" cy="487363"/>
          </a:xfrm>
          <a:prstGeom prst="rect">
            <a:avLst/>
          </a:prstGeom>
        </p:spPr>
      </p:pic>
    </p:spTree>
    <p:extLst>
      <p:ext uri="{BB962C8B-B14F-4D97-AF65-F5344CB8AC3E}">
        <p14:creationId xmlns:p14="http://schemas.microsoft.com/office/powerpoint/2010/main" val="361568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2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A036-FD47-4805-9EE4-0B6D65725456}"/>
              </a:ext>
            </a:extLst>
          </p:cNvPr>
          <p:cNvSpPr>
            <a:spLocks noGrp="1"/>
          </p:cNvSpPr>
          <p:nvPr>
            <p:ph type="title"/>
          </p:nvPr>
        </p:nvSpPr>
        <p:spPr>
          <a:xfrm>
            <a:off x="-116115" y="-11989"/>
            <a:ext cx="9071521" cy="951134"/>
          </a:xfrm>
        </p:spPr>
        <p:txBody>
          <a:bodyPr>
            <a:normAutofit fontScale="90000"/>
          </a:bodyPr>
          <a:lstStyle/>
          <a:p>
            <a:pPr algn="l"/>
            <a:br>
              <a:rPr lang="en-US" altLang="ko-KR" dirty="0">
                <a:effectLst/>
              </a:rPr>
            </a:br>
            <a:br>
              <a:rPr lang="en-US" altLang="ko-KR" dirty="0">
                <a:effectLst/>
              </a:rPr>
            </a:br>
            <a:r>
              <a:rPr lang="en-US" altLang="ko-KR" dirty="0">
                <a:effectLst/>
              </a:rPr>
              <a:t> </a:t>
            </a:r>
            <a:r>
              <a:rPr lang="ko-KR" altLang="en-US" sz="6700" dirty="0">
                <a:solidFill>
                  <a:schemeClr val="accent2">
                    <a:lumMod val="40000"/>
                    <a:lumOff val="60000"/>
                  </a:schemeClr>
                </a:solidFill>
                <a:effectLst/>
              </a:rPr>
              <a:t>한인 미주 집단 이민역사</a:t>
            </a:r>
            <a:br>
              <a:rPr lang="en-US" altLang="ko-KR" sz="3100" dirty="0">
                <a:effectLst/>
                <a:latin typeface="+mj-ea"/>
              </a:rPr>
            </a:br>
            <a:br>
              <a:rPr lang="en-US" sz="3100" dirty="0">
                <a:effectLst/>
                <a:latin typeface="+mj-ea"/>
              </a:rPr>
            </a:br>
            <a:endParaRPr lang="en-US" sz="3100" dirty="0">
              <a:latin typeface="+mj-ea"/>
            </a:endParaRPr>
          </a:p>
        </p:txBody>
      </p:sp>
      <p:pic>
        <p:nvPicPr>
          <p:cNvPr id="8" name="Picture 7">
            <a:extLst>
              <a:ext uri="{FF2B5EF4-FFF2-40B4-BE49-F238E27FC236}">
                <a16:creationId xmlns:a16="http://schemas.microsoft.com/office/drawing/2014/main" id="{5C888D9C-8B1C-48F7-8206-23120436CC1F}"/>
              </a:ext>
            </a:extLst>
          </p:cNvPr>
          <p:cNvPicPr/>
          <p:nvPr/>
        </p:nvPicPr>
        <p:blipFill>
          <a:blip r:embed="rId5"/>
          <a:stretch>
            <a:fillRect/>
          </a:stretch>
        </p:blipFill>
        <p:spPr>
          <a:xfrm>
            <a:off x="9071520" y="543238"/>
            <a:ext cx="2188210" cy="1936115"/>
          </a:xfrm>
          <a:prstGeom prst="rect">
            <a:avLst/>
          </a:prstGeom>
        </p:spPr>
      </p:pic>
      <p:pic>
        <p:nvPicPr>
          <p:cNvPr id="1045" name="Picture 21" descr="1903ë ì²« ì´ë¯¼ìë¤ì ì£ê³  í¸ëë£°ë£¨ ì¸í­ì ëì°©í ê°¤ë¦­í¸ì ëª¨ìµ.">
            <a:extLst>
              <a:ext uri="{FF2B5EF4-FFF2-40B4-BE49-F238E27FC236}">
                <a16:creationId xmlns:a16="http://schemas.microsoft.com/office/drawing/2014/main" id="{4661FCA2-4CCE-4AD8-8446-B516C762C0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95580" y="3592818"/>
            <a:ext cx="3860084" cy="27080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028BEAA-1975-497E-9F15-9D570E939209}"/>
              </a:ext>
            </a:extLst>
          </p:cNvPr>
          <p:cNvSpPr txBox="1"/>
          <p:nvPr/>
        </p:nvSpPr>
        <p:spPr>
          <a:xfrm>
            <a:off x="8843820" y="2551587"/>
            <a:ext cx="2890980" cy="1015663"/>
          </a:xfrm>
          <a:prstGeom prst="rect">
            <a:avLst/>
          </a:prstGeom>
          <a:noFill/>
        </p:spPr>
        <p:txBody>
          <a:bodyPr wrap="square" rtlCol="0">
            <a:spAutoFit/>
          </a:bodyPr>
          <a:lstStyle/>
          <a:p>
            <a:r>
              <a:rPr lang="en-US" sz="2000" b="1" dirty="0">
                <a:solidFill>
                  <a:srgbClr val="FF0000"/>
                </a:solidFill>
                <a:latin typeface="+mn-ea"/>
              </a:rPr>
              <a:t>1903</a:t>
            </a:r>
            <a:r>
              <a:rPr lang="ko-KR" altLang="en-US" sz="2000" b="1" dirty="0">
                <a:solidFill>
                  <a:srgbClr val="FF0000"/>
                </a:solidFill>
                <a:latin typeface="+mn-ea"/>
              </a:rPr>
              <a:t>년 하와이에 도착한 첫 한인 이민에 대한 현지 신문기사</a:t>
            </a:r>
            <a:endParaRPr lang="en-US" sz="2000" b="1" dirty="0">
              <a:solidFill>
                <a:srgbClr val="FF0000"/>
              </a:solidFill>
              <a:latin typeface="+mn-ea"/>
            </a:endParaRPr>
          </a:p>
        </p:txBody>
      </p:sp>
      <p:sp>
        <p:nvSpPr>
          <p:cNvPr id="4" name="TextBox 3">
            <a:extLst>
              <a:ext uri="{FF2B5EF4-FFF2-40B4-BE49-F238E27FC236}">
                <a16:creationId xmlns:a16="http://schemas.microsoft.com/office/drawing/2014/main" id="{CFF9F391-F4F8-4803-8726-B63ACC935CD3}"/>
              </a:ext>
            </a:extLst>
          </p:cNvPr>
          <p:cNvSpPr txBox="1"/>
          <p:nvPr/>
        </p:nvSpPr>
        <p:spPr>
          <a:xfrm>
            <a:off x="9071520" y="6300908"/>
            <a:ext cx="2663280" cy="400110"/>
          </a:xfrm>
          <a:prstGeom prst="rect">
            <a:avLst/>
          </a:prstGeom>
          <a:noFill/>
        </p:spPr>
        <p:txBody>
          <a:bodyPr wrap="square" rtlCol="0">
            <a:spAutoFit/>
          </a:bodyPr>
          <a:lstStyle/>
          <a:p>
            <a:r>
              <a:rPr lang="ko-KR" altLang="en-US" sz="2000" b="1" dirty="0">
                <a:solidFill>
                  <a:srgbClr val="FF0000"/>
                </a:solidFill>
              </a:rPr>
              <a:t>갤릭호</a:t>
            </a:r>
            <a:r>
              <a:rPr lang="en-US" sz="2000" b="1" dirty="0">
                <a:solidFill>
                  <a:srgbClr val="FF0000"/>
                </a:solidFill>
              </a:rPr>
              <a:t>(S. S. Gaelic)</a:t>
            </a:r>
          </a:p>
        </p:txBody>
      </p:sp>
      <p:graphicFrame>
        <p:nvGraphicFramePr>
          <p:cNvPr id="6" name="Object 5">
            <a:extLst>
              <a:ext uri="{FF2B5EF4-FFF2-40B4-BE49-F238E27FC236}">
                <a16:creationId xmlns:a16="http://schemas.microsoft.com/office/drawing/2014/main" id="{E8CAC247-00E4-445D-92E6-C64D11576191}"/>
              </a:ext>
            </a:extLst>
          </p:cNvPr>
          <p:cNvGraphicFramePr>
            <a:graphicFrameLocks noChangeAspect="1"/>
          </p:cNvGraphicFramePr>
          <p:nvPr>
            <p:extLst>
              <p:ext uri="{D42A27DB-BD31-4B8C-83A1-F6EECF244321}">
                <p14:modId xmlns:p14="http://schemas.microsoft.com/office/powerpoint/2010/main" val="3997338062"/>
              </p:ext>
            </p:extLst>
          </p:nvPr>
        </p:nvGraphicFramePr>
        <p:xfrm>
          <a:off x="308159" y="2154840"/>
          <a:ext cx="7576524" cy="4346123"/>
        </p:xfrm>
        <a:graphic>
          <a:graphicData uri="http://schemas.openxmlformats.org/presentationml/2006/ole">
            <mc:AlternateContent xmlns:mc="http://schemas.openxmlformats.org/markup-compatibility/2006">
              <mc:Choice xmlns:v="urn:schemas-microsoft-com:vml" Requires="v">
                <p:oleObj name="Bitmap Image" r:id="rId7" imgW="5563377" imgH="3191320" progId="Paint.Picture">
                  <p:embed/>
                </p:oleObj>
              </mc:Choice>
              <mc:Fallback>
                <p:oleObj name="Bitmap Image" r:id="rId7" imgW="5563377" imgH="3191320" progId="Paint.Picture">
                  <p:embed/>
                  <p:pic>
                    <p:nvPicPr>
                      <p:cNvPr id="6" name="Object 5">
                        <a:extLst>
                          <a:ext uri="{FF2B5EF4-FFF2-40B4-BE49-F238E27FC236}">
                            <a16:creationId xmlns:a16="http://schemas.microsoft.com/office/drawing/2014/main" id="{E8CAC247-00E4-445D-92E6-C64D115761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159" y="2154840"/>
                        <a:ext cx="7576524" cy="4346123"/>
                      </a:xfrm>
                      <a:prstGeom prst="rect">
                        <a:avLst/>
                      </a:prstGeom>
                      <a:noFill/>
                    </p:spPr>
                  </p:pic>
                </p:oleObj>
              </mc:Fallback>
            </mc:AlternateContent>
          </a:graphicData>
        </a:graphic>
      </p:graphicFrame>
      <p:cxnSp>
        <p:nvCxnSpPr>
          <p:cNvPr id="10" name="Straight Arrow Connector 9">
            <a:extLst>
              <a:ext uri="{FF2B5EF4-FFF2-40B4-BE49-F238E27FC236}">
                <a16:creationId xmlns:a16="http://schemas.microsoft.com/office/drawing/2014/main" id="{90D3590C-B5D1-4ADF-9542-09DCFE7FFF24}"/>
              </a:ext>
            </a:extLst>
          </p:cNvPr>
          <p:cNvCxnSpPr>
            <a:cxnSpLocks/>
          </p:cNvCxnSpPr>
          <p:nvPr/>
        </p:nvCxnSpPr>
        <p:spPr>
          <a:xfrm>
            <a:off x="3352141" y="4185392"/>
            <a:ext cx="1524000" cy="415636"/>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64750D5-E04B-4303-9192-AAD49060CFF5}"/>
              </a:ext>
            </a:extLst>
          </p:cNvPr>
          <p:cNvSpPr/>
          <p:nvPr/>
        </p:nvSpPr>
        <p:spPr>
          <a:xfrm>
            <a:off x="-1" y="1229412"/>
            <a:ext cx="7884683" cy="830997"/>
          </a:xfrm>
          <a:prstGeom prst="rect">
            <a:avLst/>
          </a:prstGeom>
        </p:spPr>
        <p:txBody>
          <a:bodyPr wrap="square">
            <a:spAutoFit/>
          </a:bodyPr>
          <a:lstStyle/>
          <a:p>
            <a:pPr marL="285750" indent="-285750">
              <a:buFont typeface="Wingdings" panose="05000000000000000000" pitchFamily="2" charset="2"/>
              <a:buChar char="Ø"/>
            </a:pPr>
            <a:r>
              <a:rPr lang="en-US" sz="2400" dirty="0">
                <a:latin typeface="+mj-ea"/>
              </a:rPr>
              <a:t> </a:t>
            </a:r>
            <a:r>
              <a:rPr lang="en-US" sz="2400" b="1" dirty="0">
                <a:solidFill>
                  <a:srgbClr val="FF0000"/>
                </a:solidFill>
                <a:latin typeface="+mj-ea"/>
              </a:rPr>
              <a:t>1 </a:t>
            </a:r>
            <a:r>
              <a:rPr lang="ko-KR" altLang="en-US" sz="2400" b="1" dirty="0">
                <a:solidFill>
                  <a:srgbClr val="FF0000"/>
                </a:solidFill>
                <a:latin typeface="+mj-ea"/>
              </a:rPr>
              <a:t>차 집단 이주 </a:t>
            </a:r>
            <a:r>
              <a:rPr lang="en-US" sz="2400" dirty="0">
                <a:latin typeface="+mj-ea"/>
              </a:rPr>
              <a:t>- 1902/12/22, 102</a:t>
            </a:r>
            <a:r>
              <a:rPr lang="ko-KR" altLang="en-US" sz="2400" dirty="0">
                <a:latin typeface="+mj-ea"/>
              </a:rPr>
              <a:t>명 출발</a:t>
            </a:r>
            <a:r>
              <a:rPr lang="en-US" sz="2400" dirty="0">
                <a:latin typeface="+mj-ea"/>
              </a:rPr>
              <a:t>   </a:t>
            </a:r>
            <a:br>
              <a:rPr lang="en-US" sz="2400" dirty="0">
                <a:latin typeface="+mj-ea"/>
              </a:rPr>
            </a:br>
            <a:r>
              <a:rPr lang="en-US" sz="2400" dirty="0">
                <a:latin typeface="+mj-ea"/>
              </a:rPr>
              <a:t>                            1903/1/13</a:t>
            </a:r>
            <a:r>
              <a:rPr lang="en-US" altLang="ko-KR" sz="2400" dirty="0">
                <a:latin typeface="+mj-ea"/>
              </a:rPr>
              <a:t>,</a:t>
            </a:r>
            <a:r>
              <a:rPr lang="ko-KR" altLang="en-US" sz="2400" dirty="0">
                <a:latin typeface="+mj-ea"/>
              </a:rPr>
              <a:t> 하와이주 오아후섬 도착</a:t>
            </a:r>
            <a:endParaRPr lang="en-US" sz="2400" dirty="0"/>
          </a:p>
        </p:txBody>
      </p:sp>
      <p:pic>
        <p:nvPicPr>
          <p:cNvPr id="5" name="1_8">
            <a:hlinkClick r:id="" action="ppaction://media"/>
            <a:extLst>
              <a:ext uri="{FF2B5EF4-FFF2-40B4-BE49-F238E27FC236}">
                <a16:creationId xmlns:a16="http://schemas.microsoft.com/office/drawing/2014/main" id="{469770A7-3DAD-46C6-BF76-E3285EF1DC0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7295" y="6351712"/>
            <a:ext cx="487363" cy="487363"/>
          </a:xfrm>
          <a:prstGeom prst="rect">
            <a:avLst/>
          </a:prstGeom>
        </p:spPr>
      </p:pic>
    </p:spTree>
    <p:extLst>
      <p:ext uri="{BB962C8B-B14F-4D97-AF65-F5344CB8AC3E}">
        <p14:creationId xmlns:p14="http://schemas.microsoft.com/office/powerpoint/2010/main" val="152790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81EE8-B808-415D-869E-C90CF5C18966}"/>
              </a:ext>
            </a:extLst>
          </p:cNvPr>
          <p:cNvSpPr>
            <a:spLocks noGrp="1"/>
          </p:cNvSpPr>
          <p:nvPr>
            <p:ph type="title"/>
          </p:nvPr>
        </p:nvSpPr>
        <p:spPr>
          <a:xfrm>
            <a:off x="-959867" y="45105"/>
            <a:ext cx="9033769" cy="1104648"/>
          </a:xfrm>
        </p:spPr>
        <p:txBody>
          <a:bodyPr>
            <a:normAutofit/>
          </a:bodyPr>
          <a:lstStyle/>
          <a:p>
            <a:r>
              <a:rPr lang="ko-KR" altLang="en-US" sz="6000" dirty="0">
                <a:solidFill>
                  <a:schemeClr val="accent2">
                    <a:lumMod val="40000"/>
                    <a:lumOff val="60000"/>
                  </a:schemeClr>
                </a:solidFill>
              </a:rPr>
              <a:t>하와이 이민</a:t>
            </a:r>
            <a:r>
              <a:rPr lang="en-US" altLang="ko-KR" sz="6000" dirty="0">
                <a:solidFill>
                  <a:schemeClr val="accent2">
                    <a:lumMod val="40000"/>
                    <a:lumOff val="60000"/>
                  </a:schemeClr>
                </a:solidFill>
              </a:rPr>
              <a:t>(</a:t>
            </a:r>
            <a:r>
              <a:rPr lang="ko-KR" altLang="en-US" sz="6000" dirty="0">
                <a:solidFill>
                  <a:schemeClr val="accent2">
                    <a:lumMod val="40000"/>
                    <a:lumOff val="60000"/>
                  </a:schemeClr>
                </a:solidFill>
              </a:rPr>
              <a:t>동영상</a:t>
            </a:r>
            <a:r>
              <a:rPr lang="en-US" altLang="ko-KR" sz="6000" dirty="0">
                <a:solidFill>
                  <a:schemeClr val="accent2">
                    <a:lumMod val="40000"/>
                    <a:lumOff val="60000"/>
                  </a:schemeClr>
                </a:solidFill>
              </a:rPr>
              <a:t>)</a:t>
            </a:r>
            <a:endParaRPr lang="en-US" sz="6000" dirty="0">
              <a:solidFill>
                <a:schemeClr val="accent2">
                  <a:lumMod val="40000"/>
                  <a:lumOff val="60000"/>
                </a:schemeClr>
              </a:solidFill>
            </a:endParaRPr>
          </a:p>
        </p:txBody>
      </p:sp>
      <p:pic>
        <p:nvPicPr>
          <p:cNvPr id="4" name="Online Media 3">
            <a:hlinkClick r:id="" action="ppaction://media"/>
            <a:extLst>
              <a:ext uri="{FF2B5EF4-FFF2-40B4-BE49-F238E27FC236}">
                <a16:creationId xmlns:a16="http://schemas.microsoft.com/office/drawing/2014/main" id="{E0C80761-4954-4808-BC81-604034FA3BE3}"/>
              </a:ext>
            </a:extLst>
          </p:cNvPr>
          <p:cNvPicPr>
            <a:picLocks noGrp="1" noRot="1" noChangeAspect="1"/>
          </p:cNvPicPr>
          <p:nvPr>
            <p:ph idx="1"/>
            <a:videoFile r:link="rId1"/>
          </p:nvPr>
        </p:nvPicPr>
        <p:blipFill>
          <a:blip r:embed="rId6"/>
          <a:stretch>
            <a:fillRect/>
          </a:stretch>
        </p:blipFill>
        <p:spPr>
          <a:xfrm>
            <a:off x="1289102" y="1059543"/>
            <a:ext cx="10228182" cy="5753352"/>
          </a:xfrm>
          <a:prstGeom prst="rect">
            <a:avLst/>
          </a:prstGeom>
        </p:spPr>
      </p:pic>
      <p:pic>
        <p:nvPicPr>
          <p:cNvPr id="3" name="1_9">
            <a:hlinkClick r:id="" action="ppaction://media"/>
            <a:extLst>
              <a:ext uri="{FF2B5EF4-FFF2-40B4-BE49-F238E27FC236}">
                <a16:creationId xmlns:a16="http://schemas.microsoft.com/office/drawing/2014/main" id="{63A30945-58D7-40FF-BB57-D47C0CD3B16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32657" y="6369075"/>
            <a:ext cx="487363" cy="487363"/>
          </a:xfrm>
          <a:prstGeom prst="rect">
            <a:avLst/>
          </a:prstGeom>
        </p:spPr>
      </p:pic>
    </p:spTree>
    <p:extLst>
      <p:ext uri="{BB962C8B-B14F-4D97-AF65-F5344CB8AC3E}">
        <p14:creationId xmlns:p14="http://schemas.microsoft.com/office/powerpoint/2010/main" val="376718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5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video>
              <p:cMediaNode vol="80000">
                <p:cTn id="12" display="0">
                  <p:stCondLst>
                    <p:cond delay="indefinite"/>
                  </p:stCondLst>
                </p:cTn>
                <p:tgtEl>
                  <p:spTgt spid="4"/>
                </p:tgtEl>
              </p:cMediaNode>
            </p:vide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671</TotalTime>
  <Words>1032</Words>
  <Application>Microsoft Office PowerPoint</Application>
  <PresentationFormat>Widescreen</PresentationFormat>
  <Paragraphs>82</Paragraphs>
  <Slides>12</Slides>
  <Notes>12</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0" baseType="lpstr">
      <vt:lpstr>맑은 고딕</vt:lpstr>
      <vt:lpstr>Arial</vt:lpstr>
      <vt:lpstr>Bookman Old Style</vt:lpstr>
      <vt:lpstr>Calibri</vt:lpstr>
      <vt:lpstr>Rockwell</vt:lpstr>
      <vt:lpstr>Wingdings</vt:lpstr>
      <vt:lpstr>Damask</vt:lpstr>
      <vt:lpstr>Bitmap Image</vt:lpstr>
      <vt:lpstr>한인 이민사 초급</vt:lpstr>
      <vt:lpstr>다른 민족의 이민 역사</vt:lpstr>
      <vt:lpstr>청교도의 첫 추수감사기념제(1621년)</vt:lpstr>
      <vt:lpstr>한인 이민 전 시대적 배경</vt:lpstr>
      <vt:lpstr>동학 운동과 강화도 조약</vt:lpstr>
      <vt:lpstr>한인 이민의 역사</vt:lpstr>
      <vt:lpstr>  하와이 한인 이민 역사의 시작 </vt:lpstr>
      <vt:lpstr>   한인 미주 집단 이민역사  </vt:lpstr>
      <vt:lpstr>하와이 이민(동영상)</vt:lpstr>
      <vt:lpstr>초기 하와이 한글학교 사진</vt:lpstr>
      <vt:lpstr>이후의 집단 이민</vt:lpstr>
      <vt:lpstr>정리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한인 이민사 초급</dc:title>
  <dc:creator>Lee, Jung Jae</dc:creator>
  <cp:lastModifiedBy>EunJung Jung</cp:lastModifiedBy>
  <cp:revision>150</cp:revision>
  <dcterms:created xsi:type="dcterms:W3CDTF">2018-05-18T01:49:30Z</dcterms:created>
  <dcterms:modified xsi:type="dcterms:W3CDTF">2021-05-31T16:52:07Z</dcterms:modified>
</cp:coreProperties>
</file>